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56" r:id="rId2"/>
    <p:sldId id="258" r:id="rId3"/>
    <p:sldId id="257" r:id="rId4"/>
    <p:sldId id="263" r:id="rId5"/>
    <p:sldId id="264" r:id="rId6"/>
    <p:sldId id="260" r:id="rId7"/>
    <p:sldId id="261" r:id="rId8"/>
    <p:sldId id="266" r:id="rId9"/>
    <p:sldId id="267" r:id="rId10"/>
    <p:sldId id="268" r:id="rId11"/>
    <p:sldId id="293" r:id="rId12"/>
    <p:sldId id="271" r:id="rId13"/>
    <p:sldId id="277" r:id="rId14"/>
    <p:sldId id="278" r:id="rId15"/>
    <p:sldId id="279" r:id="rId16"/>
    <p:sldId id="287" r:id="rId17"/>
    <p:sldId id="288" r:id="rId18"/>
    <p:sldId id="289" r:id="rId19"/>
    <p:sldId id="290" r:id="rId20"/>
    <p:sldId id="294" r:id="rId21"/>
    <p:sldId id="269" r:id="rId22"/>
    <p:sldId id="284" r:id="rId23"/>
    <p:sldId id="285" r:id="rId24"/>
    <p:sldId id="292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C03615-9C01-48D7-AF6B-0EE51924402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1CE90110-FAFF-447B-8F6C-28BFFE37B6D8}">
      <dgm:prSet phldrT="[Tekst]"/>
      <dgm:spPr/>
      <dgm:t>
        <a:bodyPr/>
        <a:lstStyle/>
        <a:p>
          <a:r>
            <a:rPr lang="pl-PL" dirty="0" smtClean="0"/>
            <a:t>Węglowodany</a:t>
          </a:r>
          <a:endParaRPr lang="pl-PL" dirty="0"/>
        </a:p>
      </dgm:t>
    </dgm:pt>
    <dgm:pt modelId="{AC506926-B060-47CE-A693-D472D7958A63}" type="parTrans" cxnId="{EFC442CF-A0F3-4E2D-B3A7-DD997E48CC2B}">
      <dgm:prSet/>
      <dgm:spPr/>
      <dgm:t>
        <a:bodyPr/>
        <a:lstStyle/>
        <a:p>
          <a:endParaRPr lang="pl-PL"/>
        </a:p>
      </dgm:t>
    </dgm:pt>
    <dgm:pt modelId="{EAF1246C-F7F8-4887-80F9-9364978FCA12}" type="sibTrans" cxnId="{EFC442CF-A0F3-4E2D-B3A7-DD997E48CC2B}">
      <dgm:prSet/>
      <dgm:spPr/>
      <dgm:t>
        <a:bodyPr/>
        <a:lstStyle/>
        <a:p>
          <a:endParaRPr lang="pl-PL"/>
        </a:p>
      </dgm:t>
    </dgm:pt>
    <dgm:pt modelId="{933554EC-AE44-4A4A-BD7F-E3E54B783667}">
      <dgm:prSet phldrT="[Tekst]"/>
      <dgm:spPr/>
      <dgm:t>
        <a:bodyPr/>
        <a:lstStyle/>
        <a:p>
          <a:r>
            <a:rPr lang="pl-PL" dirty="0" smtClean="0"/>
            <a:t>Złożone</a:t>
          </a:r>
          <a:endParaRPr lang="pl-PL" dirty="0"/>
        </a:p>
      </dgm:t>
    </dgm:pt>
    <dgm:pt modelId="{F981D029-9B87-4FCF-8F60-6186F0A8D5D0}" type="parTrans" cxnId="{B05377F0-6810-4E93-8680-C2395CBCE326}">
      <dgm:prSet/>
      <dgm:spPr/>
      <dgm:t>
        <a:bodyPr/>
        <a:lstStyle/>
        <a:p>
          <a:endParaRPr lang="pl-PL"/>
        </a:p>
      </dgm:t>
    </dgm:pt>
    <dgm:pt modelId="{51862E36-9ACD-4068-B957-ADA3CAA70150}" type="sibTrans" cxnId="{B05377F0-6810-4E93-8680-C2395CBCE326}">
      <dgm:prSet/>
      <dgm:spPr/>
      <dgm:t>
        <a:bodyPr/>
        <a:lstStyle/>
        <a:p>
          <a:endParaRPr lang="pl-PL"/>
        </a:p>
      </dgm:t>
    </dgm:pt>
    <dgm:pt modelId="{3A53BEE1-9783-4266-B075-012D0EF3B413}">
      <dgm:prSet phldrT="[Tekst]"/>
      <dgm:spPr/>
      <dgm:t>
        <a:bodyPr/>
        <a:lstStyle/>
        <a:p>
          <a:r>
            <a:rPr lang="pl-PL" dirty="0" smtClean="0"/>
            <a:t>Oligosacharydy</a:t>
          </a:r>
          <a:endParaRPr lang="pl-PL" dirty="0"/>
        </a:p>
      </dgm:t>
    </dgm:pt>
    <dgm:pt modelId="{DDD12229-E864-4C46-8709-63820EB57792}" type="parTrans" cxnId="{3A5A81DD-7EE3-4FF0-AE77-1C4FF625026C}">
      <dgm:prSet/>
      <dgm:spPr/>
      <dgm:t>
        <a:bodyPr/>
        <a:lstStyle/>
        <a:p>
          <a:endParaRPr lang="pl-PL"/>
        </a:p>
      </dgm:t>
    </dgm:pt>
    <dgm:pt modelId="{52B1A5B6-94D0-4FAC-A16F-59F997D7025F}" type="sibTrans" cxnId="{3A5A81DD-7EE3-4FF0-AE77-1C4FF625026C}">
      <dgm:prSet/>
      <dgm:spPr/>
      <dgm:t>
        <a:bodyPr/>
        <a:lstStyle/>
        <a:p>
          <a:endParaRPr lang="pl-PL"/>
        </a:p>
      </dgm:t>
    </dgm:pt>
    <dgm:pt modelId="{74A804EC-323B-40B0-B44E-841C0EC172E1}">
      <dgm:prSet phldrT="[Tekst]"/>
      <dgm:spPr/>
      <dgm:t>
        <a:bodyPr/>
        <a:lstStyle/>
        <a:p>
          <a:r>
            <a:rPr lang="pl-PL" dirty="0" smtClean="0"/>
            <a:t>Polisacharydy </a:t>
          </a:r>
          <a:endParaRPr lang="pl-PL" dirty="0"/>
        </a:p>
      </dgm:t>
    </dgm:pt>
    <dgm:pt modelId="{B487BEF6-33C9-4C2B-B9DE-34B345B6B1B1}" type="parTrans" cxnId="{F4D30EF6-B9C3-4C45-B640-7FDF773AE1C0}">
      <dgm:prSet/>
      <dgm:spPr/>
      <dgm:t>
        <a:bodyPr/>
        <a:lstStyle/>
        <a:p>
          <a:endParaRPr lang="pl-PL"/>
        </a:p>
      </dgm:t>
    </dgm:pt>
    <dgm:pt modelId="{B1CD1673-35BF-4EFE-9338-940F09B29C41}" type="sibTrans" cxnId="{F4D30EF6-B9C3-4C45-B640-7FDF773AE1C0}">
      <dgm:prSet/>
      <dgm:spPr/>
      <dgm:t>
        <a:bodyPr/>
        <a:lstStyle/>
        <a:p>
          <a:endParaRPr lang="pl-PL"/>
        </a:p>
      </dgm:t>
    </dgm:pt>
    <dgm:pt modelId="{6A9185B3-6744-47E0-A739-D9C133730DF1}">
      <dgm:prSet phldrT="[Tekst]"/>
      <dgm:spPr/>
      <dgm:t>
        <a:bodyPr/>
        <a:lstStyle/>
        <a:p>
          <a:r>
            <a:rPr lang="pl-PL" dirty="0" smtClean="0"/>
            <a:t>Proste</a:t>
          </a:r>
          <a:endParaRPr lang="pl-PL" dirty="0"/>
        </a:p>
      </dgm:t>
    </dgm:pt>
    <dgm:pt modelId="{219DD22C-B5C2-42C7-B6EF-DDE62CDD364B}" type="parTrans" cxnId="{A2316850-354D-4093-B157-41801D1632A9}">
      <dgm:prSet/>
      <dgm:spPr/>
      <dgm:t>
        <a:bodyPr/>
        <a:lstStyle/>
        <a:p>
          <a:endParaRPr lang="pl-PL"/>
        </a:p>
      </dgm:t>
    </dgm:pt>
    <dgm:pt modelId="{1E98146F-FEFA-4659-BBEE-09803EBB7EED}" type="sibTrans" cxnId="{A2316850-354D-4093-B157-41801D1632A9}">
      <dgm:prSet/>
      <dgm:spPr/>
      <dgm:t>
        <a:bodyPr/>
        <a:lstStyle/>
        <a:p>
          <a:endParaRPr lang="pl-PL"/>
        </a:p>
      </dgm:t>
    </dgm:pt>
    <dgm:pt modelId="{958A9E82-C2B7-4E1B-98C2-A624886292F1}" type="pres">
      <dgm:prSet presAssocID="{7FC03615-9C01-48D7-AF6B-0EE51924402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1F6CCE8B-0F41-475C-8544-F3BF4CC96CF8}" type="pres">
      <dgm:prSet presAssocID="{1CE90110-FAFF-447B-8F6C-28BFFE37B6D8}" presName="hierRoot1" presStyleCnt="0"/>
      <dgm:spPr/>
      <dgm:t>
        <a:bodyPr/>
        <a:lstStyle/>
        <a:p>
          <a:endParaRPr lang="pl-PL"/>
        </a:p>
      </dgm:t>
    </dgm:pt>
    <dgm:pt modelId="{399DA6D5-A43F-44DF-B467-CD3D602A8A05}" type="pres">
      <dgm:prSet presAssocID="{1CE90110-FAFF-447B-8F6C-28BFFE37B6D8}" presName="composite" presStyleCnt="0"/>
      <dgm:spPr/>
      <dgm:t>
        <a:bodyPr/>
        <a:lstStyle/>
        <a:p>
          <a:endParaRPr lang="pl-PL"/>
        </a:p>
      </dgm:t>
    </dgm:pt>
    <dgm:pt modelId="{9248891A-350C-4A7C-A9FA-968C5AFEE521}" type="pres">
      <dgm:prSet presAssocID="{1CE90110-FAFF-447B-8F6C-28BFFE37B6D8}" presName="background" presStyleLbl="node0" presStyleIdx="0" presStyleCnt="1"/>
      <dgm:spPr/>
      <dgm:t>
        <a:bodyPr/>
        <a:lstStyle/>
        <a:p>
          <a:endParaRPr lang="pl-PL"/>
        </a:p>
      </dgm:t>
    </dgm:pt>
    <dgm:pt modelId="{B5CC9299-554B-4D2E-AF8A-83DCA8FCF490}" type="pres">
      <dgm:prSet presAssocID="{1CE90110-FAFF-447B-8F6C-28BFFE37B6D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ECBEDBBD-B8FC-4D6B-9128-2C20F89B778B}" type="pres">
      <dgm:prSet presAssocID="{1CE90110-FAFF-447B-8F6C-28BFFE37B6D8}" presName="hierChild2" presStyleCnt="0"/>
      <dgm:spPr/>
      <dgm:t>
        <a:bodyPr/>
        <a:lstStyle/>
        <a:p>
          <a:endParaRPr lang="pl-PL"/>
        </a:p>
      </dgm:t>
    </dgm:pt>
    <dgm:pt modelId="{FB66D6FD-2C58-4369-B089-3DA00EE5210A}" type="pres">
      <dgm:prSet presAssocID="{F981D029-9B87-4FCF-8F60-6186F0A8D5D0}" presName="Name10" presStyleLbl="parChTrans1D2" presStyleIdx="0" presStyleCnt="2"/>
      <dgm:spPr/>
      <dgm:t>
        <a:bodyPr/>
        <a:lstStyle/>
        <a:p>
          <a:endParaRPr lang="pl-PL"/>
        </a:p>
      </dgm:t>
    </dgm:pt>
    <dgm:pt modelId="{7A719A33-45CB-4C35-93F1-88A68EC31E8B}" type="pres">
      <dgm:prSet presAssocID="{933554EC-AE44-4A4A-BD7F-E3E54B783667}" presName="hierRoot2" presStyleCnt="0"/>
      <dgm:spPr/>
      <dgm:t>
        <a:bodyPr/>
        <a:lstStyle/>
        <a:p>
          <a:endParaRPr lang="pl-PL"/>
        </a:p>
      </dgm:t>
    </dgm:pt>
    <dgm:pt modelId="{D3A5261B-2349-4830-818D-3551171612BA}" type="pres">
      <dgm:prSet presAssocID="{933554EC-AE44-4A4A-BD7F-E3E54B783667}" presName="composite2" presStyleCnt="0"/>
      <dgm:spPr/>
      <dgm:t>
        <a:bodyPr/>
        <a:lstStyle/>
        <a:p>
          <a:endParaRPr lang="pl-PL"/>
        </a:p>
      </dgm:t>
    </dgm:pt>
    <dgm:pt modelId="{68B54667-57E8-4861-B73F-3E2C32D8330A}" type="pres">
      <dgm:prSet presAssocID="{933554EC-AE44-4A4A-BD7F-E3E54B783667}" presName="background2" presStyleLbl="node2" presStyleIdx="0" presStyleCnt="2"/>
      <dgm:spPr/>
      <dgm:t>
        <a:bodyPr/>
        <a:lstStyle/>
        <a:p>
          <a:endParaRPr lang="pl-PL"/>
        </a:p>
      </dgm:t>
    </dgm:pt>
    <dgm:pt modelId="{D1AB19E3-568F-4824-AAF8-7C923A5E2975}" type="pres">
      <dgm:prSet presAssocID="{933554EC-AE44-4A4A-BD7F-E3E54B783667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DD0771B-BF1C-42F6-B50C-9CDED77ABE17}" type="pres">
      <dgm:prSet presAssocID="{933554EC-AE44-4A4A-BD7F-E3E54B783667}" presName="hierChild3" presStyleCnt="0"/>
      <dgm:spPr/>
      <dgm:t>
        <a:bodyPr/>
        <a:lstStyle/>
        <a:p>
          <a:endParaRPr lang="pl-PL"/>
        </a:p>
      </dgm:t>
    </dgm:pt>
    <dgm:pt modelId="{5373B903-8BB3-4DB8-B67F-22A379C10240}" type="pres">
      <dgm:prSet presAssocID="{DDD12229-E864-4C46-8709-63820EB57792}" presName="Name17" presStyleLbl="parChTrans1D3" presStyleIdx="0" presStyleCnt="2"/>
      <dgm:spPr/>
      <dgm:t>
        <a:bodyPr/>
        <a:lstStyle/>
        <a:p>
          <a:endParaRPr lang="pl-PL"/>
        </a:p>
      </dgm:t>
    </dgm:pt>
    <dgm:pt modelId="{F3E6282F-34BD-478B-9D1B-5B1EE8A05D1A}" type="pres">
      <dgm:prSet presAssocID="{3A53BEE1-9783-4266-B075-012D0EF3B413}" presName="hierRoot3" presStyleCnt="0"/>
      <dgm:spPr/>
      <dgm:t>
        <a:bodyPr/>
        <a:lstStyle/>
        <a:p>
          <a:endParaRPr lang="pl-PL"/>
        </a:p>
      </dgm:t>
    </dgm:pt>
    <dgm:pt modelId="{2AEBB429-4AB6-4EBD-AB92-7F96A5ACE9AD}" type="pres">
      <dgm:prSet presAssocID="{3A53BEE1-9783-4266-B075-012D0EF3B413}" presName="composite3" presStyleCnt="0"/>
      <dgm:spPr/>
      <dgm:t>
        <a:bodyPr/>
        <a:lstStyle/>
        <a:p>
          <a:endParaRPr lang="pl-PL"/>
        </a:p>
      </dgm:t>
    </dgm:pt>
    <dgm:pt modelId="{C34AE975-CFBA-42EC-8D5B-86F387A819A3}" type="pres">
      <dgm:prSet presAssocID="{3A53BEE1-9783-4266-B075-012D0EF3B413}" presName="background3" presStyleLbl="node3" presStyleIdx="0" presStyleCnt="2"/>
      <dgm:spPr/>
      <dgm:t>
        <a:bodyPr/>
        <a:lstStyle/>
        <a:p>
          <a:endParaRPr lang="pl-PL"/>
        </a:p>
      </dgm:t>
    </dgm:pt>
    <dgm:pt modelId="{B1EA86AD-AA35-4894-AE63-BBA63DD4C4C6}" type="pres">
      <dgm:prSet presAssocID="{3A53BEE1-9783-4266-B075-012D0EF3B413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785BC0F-53C3-42A0-A00E-6E32C4424D87}" type="pres">
      <dgm:prSet presAssocID="{3A53BEE1-9783-4266-B075-012D0EF3B413}" presName="hierChild4" presStyleCnt="0"/>
      <dgm:spPr/>
      <dgm:t>
        <a:bodyPr/>
        <a:lstStyle/>
        <a:p>
          <a:endParaRPr lang="pl-PL"/>
        </a:p>
      </dgm:t>
    </dgm:pt>
    <dgm:pt modelId="{3B6A6F1A-629B-444E-8A08-E23752CBBF16}" type="pres">
      <dgm:prSet presAssocID="{B487BEF6-33C9-4C2B-B9DE-34B345B6B1B1}" presName="Name17" presStyleLbl="parChTrans1D3" presStyleIdx="1" presStyleCnt="2"/>
      <dgm:spPr/>
      <dgm:t>
        <a:bodyPr/>
        <a:lstStyle/>
        <a:p>
          <a:endParaRPr lang="pl-PL"/>
        </a:p>
      </dgm:t>
    </dgm:pt>
    <dgm:pt modelId="{E04F0D89-8D9F-4024-B4E3-05C1EDC87F63}" type="pres">
      <dgm:prSet presAssocID="{74A804EC-323B-40B0-B44E-841C0EC172E1}" presName="hierRoot3" presStyleCnt="0"/>
      <dgm:spPr/>
      <dgm:t>
        <a:bodyPr/>
        <a:lstStyle/>
        <a:p>
          <a:endParaRPr lang="pl-PL"/>
        </a:p>
      </dgm:t>
    </dgm:pt>
    <dgm:pt modelId="{EE809C30-E1AF-460A-8EAB-729576C0A0B7}" type="pres">
      <dgm:prSet presAssocID="{74A804EC-323B-40B0-B44E-841C0EC172E1}" presName="composite3" presStyleCnt="0"/>
      <dgm:spPr/>
      <dgm:t>
        <a:bodyPr/>
        <a:lstStyle/>
        <a:p>
          <a:endParaRPr lang="pl-PL"/>
        </a:p>
      </dgm:t>
    </dgm:pt>
    <dgm:pt modelId="{60AC1B87-E0AF-4876-B2A0-0FD6569AAEA3}" type="pres">
      <dgm:prSet presAssocID="{74A804EC-323B-40B0-B44E-841C0EC172E1}" presName="background3" presStyleLbl="node3" presStyleIdx="1" presStyleCnt="2"/>
      <dgm:spPr/>
      <dgm:t>
        <a:bodyPr/>
        <a:lstStyle/>
        <a:p>
          <a:endParaRPr lang="pl-PL"/>
        </a:p>
      </dgm:t>
    </dgm:pt>
    <dgm:pt modelId="{F210AE7A-AC71-43AB-94B7-2E90A72D13B0}" type="pres">
      <dgm:prSet presAssocID="{74A804EC-323B-40B0-B44E-841C0EC172E1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27DE95A-4784-4417-924A-FA811E41D27F}" type="pres">
      <dgm:prSet presAssocID="{74A804EC-323B-40B0-B44E-841C0EC172E1}" presName="hierChild4" presStyleCnt="0"/>
      <dgm:spPr/>
      <dgm:t>
        <a:bodyPr/>
        <a:lstStyle/>
        <a:p>
          <a:endParaRPr lang="pl-PL"/>
        </a:p>
      </dgm:t>
    </dgm:pt>
    <dgm:pt modelId="{9763BC90-3948-46A7-A205-986EF459EC9E}" type="pres">
      <dgm:prSet presAssocID="{219DD22C-B5C2-42C7-B6EF-DDE62CDD364B}" presName="Name10" presStyleLbl="parChTrans1D2" presStyleIdx="1" presStyleCnt="2"/>
      <dgm:spPr/>
      <dgm:t>
        <a:bodyPr/>
        <a:lstStyle/>
        <a:p>
          <a:endParaRPr lang="pl-PL"/>
        </a:p>
      </dgm:t>
    </dgm:pt>
    <dgm:pt modelId="{7B30B740-C163-4CE2-8BD3-21120D733560}" type="pres">
      <dgm:prSet presAssocID="{6A9185B3-6744-47E0-A739-D9C133730DF1}" presName="hierRoot2" presStyleCnt="0"/>
      <dgm:spPr/>
      <dgm:t>
        <a:bodyPr/>
        <a:lstStyle/>
        <a:p>
          <a:endParaRPr lang="pl-PL"/>
        </a:p>
      </dgm:t>
    </dgm:pt>
    <dgm:pt modelId="{3FC212CE-E7C5-4111-A4B3-F1CB63E0D014}" type="pres">
      <dgm:prSet presAssocID="{6A9185B3-6744-47E0-A739-D9C133730DF1}" presName="composite2" presStyleCnt="0"/>
      <dgm:spPr/>
      <dgm:t>
        <a:bodyPr/>
        <a:lstStyle/>
        <a:p>
          <a:endParaRPr lang="pl-PL"/>
        </a:p>
      </dgm:t>
    </dgm:pt>
    <dgm:pt modelId="{B662ED77-25D0-42AF-8011-F8AF621E1497}" type="pres">
      <dgm:prSet presAssocID="{6A9185B3-6744-47E0-A739-D9C133730DF1}" presName="background2" presStyleLbl="node2" presStyleIdx="1" presStyleCnt="2"/>
      <dgm:spPr/>
      <dgm:t>
        <a:bodyPr/>
        <a:lstStyle/>
        <a:p>
          <a:endParaRPr lang="pl-PL"/>
        </a:p>
      </dgm:t>
    </dgm:pt>
    <dgm:pt modelId="{B38C176E-9C83-474D-9D61-A97F217A2C42}" type="pres">
      <dgm:prSet presAssocID="{6A9185B3-6744-47E0-A739-D9C133730DF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9E85F1D-AF87-4895-A301-20D6E57FFBBD}" type="pres">
      <dgm:prSet presAssocID="{6A9185B3-6744-47E0-A739-D9C133730DF1}" presName="hierChild3" presStyleCnt="0"/>
      <dgm:spPr/>
      <dgm:t>
        <a:bodyPr/>
        <a:lstStyle/>
        <a:p>
          <a:endParaRPr lang="pl-PL"/>
        </a:p>
      </dgm:t>
    </dgm:pt>
  </dgm:ptLst>
  <dgm:cxnLst>
    <dgm:cxn modelId="{B05377F0-6810-4E93-8680-C2395CBCE326}" srcId="{1CE90110-FAFF-447B-8F6C-28BFFE37B6D8}" destId="{933554EC-AE44-4A4A-BD7F-E3E54B783667}" srcOrd="0" destOrd="0" parTransId="{F981D029-9B87-4FCF-8F60-6186F0A8D5D0}" sibTransId="{51862E36-9ACD-4068-B957-ADA3CAA70150}"/>
    <dgm:cxn modelId="{BF9C9A63-D10E-45F5-B6C8-50D334CD5F59}" type="presOf" srcId="{B487BEF6-33C9-4C2B-B9DE-34B345B6B1B1}" destId="{3B6A6F1A-629B-444E-8A08-E23752CBBF16}" srcOrd="0" destOrd="0" presId="urn:microsoft.com/office/officeart/2005/8/layout/hierarchy1"/>
    <dgm:cxn modelId="{3A5A81DD-7EE3-4FF0-AE77-1C4FF625026C}" srcId="{933554EC-AE44-4A4A-BD7F-E3E54B783667}" destId="{3A53BEE1-9783-4266-B075-012D0EF3B413}" srcOrd="0" destOrd="0" parTransId="{DDD12229-E864-4C46-8709-63820EB57792}" sibTransId="{52B1A5B6-94D0-4FAC-A16F-59F997D7025F}"/>
    <dgm:cxn modelId="{A2316850-354D-4093-B157-41801D1632A9}" srcId="{1CE90110-FAFF-447B-8F6C-28BFFE37B6D8}" destId="{6A9185B3-6744-47E0-A739-D9C133730DF1}" srcOrd="1" destOrd="0" parTransId="{219DD22C-B5C2-42C7-B6EF-DDE62CDD364B}" sibTransId="{1E98146F-FEFA-4659-BBEE-09803EBB7EED}"/>
    <dgm:cxn modelId="{D4619EAD-033F-410C-900D-494471D48BBF}" type="presOf" srcId="{7FC03615-9C01-48D7-AF6B-0EE519244020}" destId="{958A9E82-C2B7-4E1B-98C2-A624886292F1}" srcOrd="0" destOrd="0" presId="urn:microsoft.com/office/officeart/2005/8/layout/hierarchy1"/>
    <dgm:cxn modelId="{EB8F4B35-0412-4D8D-B837-5DA466A10C2F}" type="presOf" srcId="{6A9185B3-6744-47E0-A739-D9C133730DF1}" destId="{B38C176E-9C83-474D-9D61-A97F217A2C42}" srcOrd="0" destOrd="0" presId="urn:microsoft.com/office/officeart/2005/8/layout/hierarchy1"/>
    <dgm:cxn modelId="{F4D30EF6-B9C3-4C45-B640-7FDF773AE1C0}" srcId="{933554EC-AE44-4A4A-BD7F-E3E54B783667}" destId="{74A804EC-323B-40B0-B44E-841C0EC172E1}" srcOrd="1" destOrd="0" parTransId="{B487BEF6-33C9-4C2B-B9DE-34B345B6B1B1}" sibTransId="{B1CD1673-35BF-4EFE-9338-940F09B29C41}"/>
    <dgm:cxn modelId="{C22E7A94-B439-4EDE-8025-69E18182C933}" type="presOf" srcId="{219DD22C-B5C2-42C7-B6EF-DDE62CDD364B}" destId="{9763BC90-3948-46A7-A205-986EF459EC9E}" srcOrd="0" destOrd="0" presId="urn:microsoft.com/office/officeart/2005/8/layout/hierarchy1"/>
    <dgm:cxn modelId="{32446A2D-7DD0-464A-B1F5-1D9F28F8FE22}" type="presOf" srcId="{74A804EC-323B-40B0-B44E-841C0EC172E1}" destId="{F210AE7A-AC71-43AB-94B7-2E90A72D13B0}" srcOrd="0" destOrd="0" presId="urn:microsoft.com/office/officeart/2005/8/layout/hierarchy1"/>
    <dgm:cxn modelId="{C1C585A9-DD04-4F4A-8503-C1E7667A1D2C}" type="presOf" srcId="{DDD12229-E864-4C46-8709-63820EB57792}" destId="{5373B903-8BB3-4DB8-B67F-22A379C10240}" srcOrd="0" destOrd="0" presId="urn:microsoft.com/office/officeart/2005/8/layout/hierarchy1"/>
    <dgm:cxn modelId="{75152FF8-0F4F-46CB-A674-8BDD8290283F}" type="presOf" srcId="{F981D029-9B87-4FCF-8F60-6186F0A8D5D0}" destId="{FB66D6FD-2C58-4369-B089-3DA00EE5210A}" srcOrd="0" destOrd="0" presId="urn:microsoft.com/office/officeart/2005/8/layout/hierarchy1"/>
    <dgm:cxn modelId="{EFC442CF-A0F3-4E2D-B3A7-DD997E48CC2B}" srcId="{7FC03615-9C01-48D7-AF6B-0EE519244020}" destId="{1CE90110-FAFF-447B-8F6C-28BFFE37B6D8}" srcOrd="0" destOrd="0" parTransId="{AC506926-B060-47CE-A693-D472D7958A63}" sibTransId="{EAF1246C-F7F8-4887-80F9-9364978FCA12}"/>
    <dgm:cxn modelId="{84BDC891-034E-4F4F-A382-8B405DAE566E}" type="presOf" srcId="{933554EC-AE44-4A4A-BD7F-E3E54B783667}" destId="{D1AB19E3-568F-4824-AAF8-7C923A5E2975}" srcOrd="0" destOrd="0" presId="urn:microsoft.com/office/officeart/2005/8/layout/hierarchy1"/>
    <dgm:cxn modelId="{7132135A-2784-4AD1-91CC-E4BE7316486B}" type="presOf" srcId="{3A53BEE1-9783-4266-B075-012D0EF3B413}" destId="{B1EA86AD-AA35-4894-AE63-BBA63DD4C4C6}" srcOrd="0" destOrd="0" presId="urn:microsoft.com/office/officeart/2005/8/layout/hierarchy1"/>
    <dgm:cxn modelId="{303E9239-BC2D-429D-9B80-927FB35879AA}" type="presOf" srcId="{1CE90110-FAFF-447B-8F6C-28BFFE37B6D8}" destId="{B5CC9299-554B-4D2E-AF8A-83DCA8FCF490}" srcOrd="0" destOrd="0" presId="urn:microsoft.com/office/officeart/2005/8/layout/hierarchy1"/>
    <dgm:cxn modelId="{56ACB37F-76A2-44EB-80DB-9CF6C72D5B93}" type="presParOf" srcId="{958A9E82-C2B7-4E1B-98C2-A624886292F1}" destId="{1F6CCE8B-0F41-475C-8544-F3BF4CC96CF8}" srcOrd="0" destOrd="0" presId="urn:microsoft.com/office/officeart/2005/8/layout/hierarchy1"/>
    <dgm:cxn modelId="{68DD97DA-5843-411C-B91D-A38337CAE1EF}" type="presParOf" srcId="{1F6CCE8B-0F41-475C-8544-F3BF4CC96CF8}" destId="{399DA6D5-A43F-44DF-B467-CD3D602A8A05}" srcOrd="0" destOrd="0" presId="urn:microsoft.com/office/officeart/2005/8/layout/hierarchy1"/>
    <dgm:cxn modelId="{6DEFA42B-BB16-45F8-9DF8-D6F0F3174715}" type="presParOf" srcId="{399DA6D5-A43F-44DF-B467-CD3D602A8A05}" destId="{9248891A-350C-4A7C-A9FA-968C5AFEE521}" srcOrd="0" destOrd="0" presId="urn:microsoft.com/office/officeart/2005/8/layout/hierarchy1"/>
    <dgm:cxn modelId="{A1FE58A5-174B-4F45-8CDE-B1DB3A061021}" type="presParOf" srcId="{399DA6D5-A43F-44DF-B467-CD3D602A8A05}" destId="{B5CC9299-554B-4D2E-AF8A-83DCA8FCF490}" srcOrd="1" destOrd="0" presId="urn:microsoft.com/office/officeart/2005/8/layout/hierarchy1"/>
    <dgm:cxn modelId="{C71EC472-6161-45B8-B4DF-B0E9FDF90BAB}" type="presParOf" srcId="{1F6CCE8B-0F41-475C-8544-F3BF4CC96CF8}" destId="{ECBEDBBD-B8FC-4D6B-9128-2C20F89B778B}" srcOrd="1" destOrd="0" presId="urn:microsoft.com/office/officeart/2005/8/layout/hierarchy1"/>
    <dgm:cxn modelId="{0CE73E50-D479-4BEE-A1D5-083A0FD224F7}" type="presParOf" srcId="{ECBEDBBD-B8FC-4D6B-9128-2C20F89B778B}" destId="{FB66D6FD-2C58-4369-B089-3DA00EE5210A}" srcOrd="0" destOrd="0" presId="urn:microsoft.com/office/officeart/2005/8/layout/hierarchy1"/>
    <dgm:cxn modelId="{56AA6F4D-FE62-4DCE-82BB-4442DD7C62C1}" type="presParOf" srcId="{ECBEDBBD-B8FC-4D6B-9128-2C20F89B778B}" destId="{7A719A33-45CB-4C35-93F1-88A68EC31E8B}" srcOrd="1" destOrd="0" presId="urn:microsoft.com/office/officeart/2005/8/layout/hierarchy1"/>
    <dgm:cxn modelId="{1E56D310-1CDB-4C2A-8191-B00198D61527}" type="presParOf" srcId="{7A719A33-45CB-4C35-93F1-88A68EC31E8B}" destId="{D3A5261B-2349-4830-818D-3551171612BA}" srcOrd="0" destOrd="0" presId="urn:microsoft.com/office/officeart/2005/8/layout/hierarchy1"/>
    <dgm:cxn modelId="{D28EE651-CC9A-439A-8109-62FD0C4D3717}" type="presParOf" srcId="{D3A5261B-2349-4830-818D-3551171612BA}" destId="{68B54667-57E8-4861-B73F-3E2C32D8330A}" srcOrd="0" destOrd="0" presId="urn:microsoft.com/office/officeart/2005/8/layout/hierarchy1"/>
    <dgm:cxn modelId="{36239796-4546-4A97-968B-6817046B8019}" type="presParOf" srcId="{D3A5261B-2349-4830-818D-3551171612BA}" destId="{D1AB19E3-568F-4824-AAF8-7C923A5E2975}" srcOrd="1" destOrd="0" presId="urn:microsoft.com/office/officeart/2005/8/layout/hierarchy1"/>
    <dgm:cxn modelId="{0ABF425C-AFF7-4433-AA25-A9A3EB6C38E8}" type="presParOf" srcId="{7A719A33-45CB-4C35-93F1-88A68EC31E8B}" destId="{5DD0771B-BF1C-42F6-B50C-9CDED77ABE17}" srcOrd="1" destOrd="0" presId="urn:microsoft.com/office/officeart/2005/8/layout/hierarchy1"/>
    <dgm:cxn modelId="{15252141-DF0D-4465-9082-3E043051EB89}" type="presParOf" srcId="{5DD0771B-BF1C-42F6-B50C-9CDED77ABE17}" destId="{5373B903-8BB3-4DB8-B67F-22A379C10240}" srcOrd="0" destOrd="0" presId="urn:microsoft.com/office/officeart/2005/8/layout/hierarchy1"/>
    <dgm:cxn modelId="{6B820CF2-8DAE-44C2-BC59-F1D8B1491ACE}" type="presParOf" srcId="{5DD0771B-BF1C-42F6-B50C-9CDED77ABE17}" destId="{F3E6282F-34BD-478B-9D1B-5B1EE8A05D1A}" srcOrd="1" destOrd="0" presId="urn:microsoft.com/office/officeart/2005/8/layout/hierarchy1"/>
    <dgm:cxn modelId="{6D58C1FD-84BC-4F0E-BC1D-EFD152D38855}" type="presParOf" srcId="{F3E6282F-34BD-478B-9D1B-5B1EE8A05D1A}" destId="{2AEBB429-4AB6-4EBD-AB92-7F96A5ACE9AD}" srcOrd="0" destOrd="0" presId="urn:microsoft.com/office/officeart/2005/8/layout/hierarchy1"/>
    <dgm:cxn modelId="{BB21A002-AD65-42DB-B074-20D421A21D2B}" type="presParOf" srcId="{2AEBB429-4AB6-4EBD-AB92-7F96A5ACE9AD}" destId="{C34AE975-CFBA-42EC-8D5B-86F387A819A3}" srcOrd="0" destOrd="0" presId="urn:microsoft.com/office/officeart/2005/8/layout/hierarchy1"/>
    <dgm:cxn modelId="{CEEBE861-8432-4343-8C07-02D003CABD9A}" type="presParOf" srcId="{2AEBB429-4AB6-4EBD-AB92-7F96A5ACE9AD}" destId="{B1EA86AD-AA35-4894-AE63-BBA63DD4C4C6}" srcOrd="1" destOrd="0" presId="urn:microsoft.com/office/officeart/2005/8/layout/hierarchy1"/>
    <dgm:cxn modelId="{1E7E59AA-02BA-4C50-9F8F-CDC85BD36B3D}" type="presParOf" srcId="{F3E6282F-34BD-478B-9D1B-5B1EE8A05D1A}" destId="{4785BC0F-53C3-42A0-A00E-6E32C4424D87}" srcOrd="1" destOrd="0" presId="urn:microsoft.com/office/officeart/2005/8/layout/hierarchy1"/>
    <dgm:cxn modelId="{EC83AA33-70F5-4598-898F-241A07F3808D}" type="presParOf" srcId="{5DD0771B-BF1C-42F6-B50C-9CDED77ABE17}" destId="{3B6A6F1A-629B-444E-8A08-E23752CBBF16}" srcOrd="2" destOrd="0" presId="urn:microsoft.com/office/officeart/2005/8/layout/hierarchy1"/>
    <dgm:cxn modelId="{9767C3C5-E12F-42F5-B609-5A44504D1644}" type="presParOf" srcId="{5DD0771B-BF1C-42F6-B50C-9CDED77ABE17}" destId="{E04F0D89-8D9F-4024-B4E3-05C1EDC87F63}" srcOrd="3" destOrd="0" presId="urn:microsoft.com/office/officeart/2005/8/layout/hierarchy1"/>
    <dgm:cxn modelId="{5F091679-A7A6-4035-B33D-2F7BDF026692}" type="presParOf" srcId="{E04F0D89-8D9F-4024-B4E3-05C1EDC87F63}" destId="{EE809C30-E1AF-460A-8EAB-729576C0A0B7}" srcOrd="0" destOrd="0" presId="urn:microsoft.com/office/officeart/2005/8/layout/hierarchy1"/>
    <dgm:cxn modelId="{F4D1D3AA-51BF-4DD7-AA2A-43F799C97213}" type="presParOf" srcId="{EE809C30-E1AF-460A-8EAB-729576C0A0B7}" destId="{60AC1B87-E0AF-4876-B2A0-0FD6569AAEA3}" srcOrd="0" destOrd="0" presId="urn:microsoft.com/office/officeart/2005/8/layout/hierarchy1"/>
    <dgm:cxn modelId="{6066F41E-2AF8-48E5-999B-F635CF51070B}" type="presParOf" srcId="{EE809C30-E1AF-460A-8EAB-729576C0A0B7}" destId="{F210AE7A-AC71-43AB-94B7-2E90A72D13B0}" srcOrd="1" destOrd="0" presId="urn:microsoft.com/office/officeart/2005/8/layout/hierarchy1"/>
    <dgm:cxn modelId="{56B8F845-A13F-4BB6-B6B0-4BA2562A29FD}" type="presParOf" srcId="{E04F0D89-8D9F-4024-B4E3-05C1EDC87F63}" destId="{827DE95A-4784-4417-924A-FA811E41D27F}" srcOrd="1" destOrd="0" presId="urn:microsoft.com/office/officeart/2005/8/layout/hierarchy1"/>
    <dgm:cxn modelId="{79042426-C972-4BF2-A626-D53F02427899}" type="presParOf" srcId="{ECBEDBBD-B8FC-4D6B-9128-2C20F89B778B}" destId="{9763BC90-3948-46A7-A205-986EF459EC9E}" srcOrd="2" destOrd="0" presId="urn:microsoft.com/office/officeart/2005/8/layout/hierarchy1"/>
    <dgm:cxn modelId="{EB2AC2E0-6D79-4950-AA9E-91C52A5DB4ED}" type="presParOf" srcId="{ECBEDBBD-B8FC-4D6B-9128-2C20F89B778B}" destId="{7B30B740-C163-4CE2-8BD3-21120D733560}" srcOrd="3" destOrd="0" presId="urn:microsoft.com/office/officeart/2005/8/layout/hierarchy1"/>
    <dgm:cxn modelId="{90728F6E-6ABC-4FFC-86E8-D784A2616F75}" type="presParOf" srcId="{7B30B740-C163-4CE2-8BD3-21120D733560}" destId="{3FC212CE-E7C5-4111-A4B3-F1CB63E0D014}" srcOrd="0" destOrd="0" presId="urn:microsoft.com/office/officeart/2005/8/layout/hierarchy1"/>
    <dgm:cxn modelId="{EC7BFCC8-645B-4309-A3E0-13DE1911599D}" type="presParOf" srcId="{3FC212CE-E7C5-4111-A4B3-F1CB63E0D014}" destId="{B662ED77-25D0-42AF-8011-F8AF621E1497}" srcOrd="0" destOrd="0" presId="urn:microsoft.com/office/officeart/2005/8/layout/hierarchy1"/>
    <dgm:cxn modelId="{714CBC35-E082-4F92-8399-3C44A39CB155}" type="presParOf" srcId="{3FC212CE-E7C5-4111-A4B3-F1CB63E0D014}" destId="{B38C176E-9C83-474D-9D61-A97F217A2C42}" srcOrd="1" destOrd="0" presId="urn:microsoft.com/office/officeart/2005/8/layout/hierarchy1"/>
    <dgm:cxn modelId="{2503BCC2-2E36-4554-9479-7D2816B08DF2}" type="presParOf" srcId="{7B30B740-C163-4CE2-8BD3-21120D733560}" destId="{99E85F1D-AF87-4895-A301-20D6E57FFBB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63BC90-3948-46A7-A205-986EF459EC9E}">
      <dsp:nvSpPr>
        <dsp:cNvPr id="0" name=""/>
        <dsp:cNvSpPr/>
      </dsp:nvSpPr>
      <dsp:spPr>
        <a:xfrm>
          <a:off x="4066048" y="1263709"/>
          <a:ext cx="1213618" cy="577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598"/>
              </a:lnTo>
              <a:lnTo>
                <a:pt x="1213618" y="393598"/>
              </a:lnTo>
              <a:lnTo>
                <a:pt x="1213618" y="57757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6A6F1A-629B-444E-8A08-E23752CBBF16}">
      <dsp:nvSpPr>
        <dsp:cNvPr id="0" name=""/>
        <dsp:cNvSpPr/>
      </dsp:nvSpPr>
      <dsp:spPr>
        <a:xfrm>
          <a:off x="2852429" y="3102341"/>
          <a:ext cx="1213618" cy="577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598"/>
              </a:lnTo>
              <a:lnTo>
                <a:pt x="1213618" y="393598"/>
              </a:lnTo>
              <a:lnTo>
                <a:pt x="1213618" y="57757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73B903-8BB3-4DB8-B67F-22A379C10240}">
      <dsp:nvSpPr>
        <dsp:cNvPr id="0" name=""/>
        <dsp:cNvSpPr/>
      </dsp:nvSpPr>
      <dsp:spPr>
        <a:xfrm>
          <a:off x="1638811" y="3102341"/>
          <a:ext cx="1213618" cy="577571"/>
        </a:xfrm>
        <a:custGeom>
          <a:avLst/>
          <a:gdLst/>
          <a:ahLst/>
          <a:cxnLst/>
          <a:rect l="0" t="0" r="0" b="0"/>
          <a:pathLst>
            <a:path>
              <a:moveTo>
                <a:pt x="1213618" y="0"/>
              </a:moveTo>
              <a:lnTo>
                <a:pt x="1213618" y="393598"/>
              </a:lnTo>
              <a:lnTo>
                <a:pt x="0" y="393598"/>
              </a:lnTo>
              <a:lnTo>
                <a:pt x="0" y="57757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6D6FD-2C58-4369-B089-3DA00EE5210A}">
      <dsp:nvSpPr>
        <dsp:cNvPr id="0" name=""/>
        <dsp:cNvSpPr/>
      </dsp:nvSpPr>
      <dsp:spPr>
        <a:xfrm>
          <a:off x="2852429" y="1263709"/>
          <a:ext cx="1213618" cy="577571"/>
        </a:xfrm>
        <a:custGeom>
          <a:avLst/>
          <a:gdLst/>
          <a:ahLst/>
          <a:cxnLst/>
          <a:rect l="0" t="0" r="0" b="0"/>
          <a:pathLst>
            <a:path>
              <a:moveTo>
                <a:pt x="1213618" y="0"/>
              </a:moveTo>
              <a:lnTo>
                <a:pt x="1213618" y="393598"/>
              </a:lnTo>
              <a:lnTo>
                <a:pt x="0" y="393598"/>
              </a:lnTo>
              <a:lnTo>
                <a:pt x="0" y="57757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48891A-350C-4A7C-A9FA-968C5AFEE521}">
      <dsp:nvSpPr>
        <dsp:cNvPr id="0" name=""/>
        <dsp:cNvSpPr/>
      </dsp:nvSpPr>
      <dsp:spPr>
        <a:xfrm>
          <a:off x="3073087" y="2649"/>
          <a:ext cx="1985920" cy="12610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C9299-554B-4D2E-AF8A-83DCA8FCF490}">
      <dsp:nvSpPr>
        <dsp:cNvPr id="0" name=""/>
        <dsp:cNvSpPr/>
      </dsp:nvSpPr>
      <dsp:spPr>
        <a:xfrm>
          <a:off x="3293745" y="212274"/>
          <a:ext cx="1985920" cy="12610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Węglowodany</a:t>
          </a:r>
          <a:endParaRPr lang="pl-PL" sz="2200" kern="1200" dirty="0"/>
        </a:p>
      </dsp:txBody>
      <dsp:txXfrm>
        <a:off x="3293745" y="212274"/>
        <a:ext cx="1985920" cy="1261059"/>
      </dsp:txXfrm>
    </dsp:sp>
    <dsp:sp modelId="{68B54667-57E8-4861-B73F-3E2C32D8330A}">
      <dsp:nvSpPr>
        <dsp:cNvPr id="0" name=""/>
        <dsp:cNvSpPr/>
      </dsp:nvSpPr>
      <dsp:spPr>
        <a:xfrm>
          <a:off x="1859469" y="1841281"/>
          <a:ext cx="1985920" cy="12610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B19E3-568F-4824-AAF8-7C923A5E2975}">
      <dsp:nvSpPr>
        <dsp:cNvPr id="0" name=""/>
        <dsp:cNvSpPr/>
      </dsp:nvSpPr>
      <dsp:spPr>
        <a:xfrm>
          <a:off x="2080127" y="2050906"/>
          <a:ext cx="1985920" cy="12610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Złożone</a:t>
          </a:r>
          <a:endParaRPr lang="pl-PL" sz="2200" kern="1200" dirty="0"/>
        </a:p>
      </dsp:txBody>
      <dsp:txXfrm>
        <a:off x="2080127" y="2050906"/>
        <a:ext cx="1985920" cy="1261059"/>
      </dsp:txXfrm>
    </dsp:sp>
    <dsp:sp modelId="{C34AE975-CFBA-42EC-8D5B-86F387A819A3}">
      <dsp:nvSpPr>
        <dsp:cNvPr id="0" name=""/>
        <dsp:cNvSpPr/>
      </dsp:nvSpPr>
      <dsp:spPr>
        <a:xfrm>
          <a:off x="645851" y="3679913"/>
          <a:ext cx="1985920" cy="12610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EA86AD-AA35-4894-AE63-BBA63DD4C4C6}">
      <dsp:nvSpPr>
        <dsp:cNvPr id="0" name=""/>
        <dsp:cNvSpPr/>
      </dsp:nvSpPr>
      <dsp:spPr>
        <a:xfrm>
          <a:off x="866509" y="3889538"/>
          <a:ext cx="1985920" cy="12610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Oligosacharydy</a:t>
          </a:r>
          <a:endParaRPr lang="pl-PL" sz="2200" kern="1200" dirty="0"/>
        </a:p>
      </dsp:txBody>
      <dsp:txXfrm>
        <a:off x="866509" y="3889538"/>
        <a:ext cx="1985920" cy="1261059"/>
      </dsp:txXfrm>
    </dsp:sp>
    <dsp:sp modelId="{60AC1B87-E0AF-4876-B2A0-0FD6569AAEA3}">
      <dsp:nvSpPr>
        <dsp:cNvPr id="0" name=""/>
        <dsp:cNvSpPr/>
      </dsp:nvSpPr>
      <dsp:spPr>
        <a:xfrm>
          <a:off x="3073087" y="3679913"/>
          <a:ext cx="1985920" cy="12610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0AE7A-AC71-43AB-94B7-2E90A72D13B0}">
      <dsp:nvSpPr>
        <dsp:cNvPr id="0" name=""/>
        <dsp:cNvSpPr/>
      </dsp:nvSpPr>
      <dsp:spPr>
        <a:xfrm>
          <a:off x="3293745" y="3889538"/>
          <a:ext cx="1985920" cy="12610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Polisacharydy </a:t>
          </a:r>
          <a:endParaRPr lang="pl-PL" sz="2200" kern="1200" dirty="0"/>
        </a:p>
      </dsp:txBody>
      <dsp:txXfrm>
        <a:off x="3293745" y="3889538"/>
        <a:ext cx="1985920" cy="1261059"/>
      </dsp:txXfrm>
    </dsp:sp>
    <dsp:sp modelId="{B662ED77-25D0-42AF-8011-F8AF621E1497}">
      <dsp:nvSpPr>
        <dsp:cNvPr id="0" name=""/>
        <dsp:cNvSpPr/>
      </dsp:nvSpPr>
      <dsp:spPr>
        <a:xfrm>
          <a:off x="4286706" y="1841281"/>
          <a:ext cx="1985920" cy="12610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8C176E-9C83-474D-9D61-A97F217A2C42}">
      <dsp:nvSpPr>
        <dsp:cNvPr id="0" name=""/>
        <dsp:cNvSpPr/>
      </dsp:nvSpPr>
      <dsp:spPr>
        <a:xfrm>
          <a:off x="4507363" y="2050906"/>
          <a:ext cx="1985920" cy="12610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Proste</a:t>
          </a:r>
          <a:endParaRPr lang="pl-PL" sz="2200" kern="1200" dirty="0"/>
        </a:p>
      </dsp:txBody>
      <dsp:txXfrm>
        <a:off x="4507363" y="2050906"/>
        <a:ext cx="1985920" cy="1261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1D22F-A86C-406F-B2BF-3709E8EB8FA3}" type="datetimeFigureOut">
              <a:rPr lang="pl-PL" smtClean="0"/>
              <a:t>2016-05-20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8821B-432D-46F5-BAC3-3F06E5CA2D4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smtClean="0"/>
              <a:t>  </a:t>
            </a:r>
          </a:p>
        </p:txBody>
      </p:sp>
      <p:sp>
        <p:nvSpPr>
          <p:cNvPr id="911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78610F-4F17-43FE-92D7-7EDBF5632463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pl-PL" smtClean="0"/>
          </a:p>
        </p:txBody>
      </p:sp>
    </p:spTree>
    <p:extLst>
      <p:ext uri="{BB962C8B-B14F-4D97-AF65-F5344CB8AC3E}">
        <p14:creationId xmlns="" xmlns:p14="http://schemas.microsoft.com/office/powerpoint/2010/main" val="1441963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smtClean="0"/>
              <a:t>Syntetyzowanie glikogenu w wątrobie pod wpływem insuliny i jego uwalnianie pod wpływem glukagonu ma na celu utrzymanie stałego poziomu glukozy we krwi</a:t>
            </a:r>
          </a:p>
        </p:txBody>
      </p:sp>
      <p:sp>
        <p:nvSpPr>
          <p:cNvPr id="931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A2E36B-DB11-4972-8188-2D4BDBC8703C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pl-PL" smtClean="0"/>
          </a:p>
        </p:txBody>
      </p:sp>
    </p:spTree>
    <p:extLst>
      <p:ext uri="{BB962C8B-B14F-4D97-AF65-F5344CB8AC3E}">
        <p14:creationId xmlns="" xmlns:p14="http://schemas.microsoft.com/office/powerpoint/2010/main" val="100505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942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8FBBAA-F5B6-4DF2-B0F5-369EB66D26E4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pl-PL" smtClean="0"/>
          </a:p>
        </p:txBody>
      </p:sp>
    </p:spTree>
    <p:extLst>
      <p:ext uri="{BB962C8B-B14F-4D97-AF65-F5344CB8AC3E}">
        <p14:creationId xmlns="" xmlns:p14="http://schemas.microsoft.com/office/powerpoint/2010/main" val="2941045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/>
            <a:endParaRPr lang="pl-PL" smtClean="0"/>
          </a:p>
        </p:txBody>
      </p:sp>
    </p:spTree>
    <p:extLst>
      <p:ext uri="{BB962C8B-B14F-4D97-AF65-F5344CB8AC3E}">
        <p14:creationId xmlns="" xmlns:p14="http://schemas.microsoft.com/office/powerpoint/2010/main" val="640456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05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39B504-236D-42A5-B40D-6E5B35B21B2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pl-PL" smtClean="0"/>
          </a:p>
        </p:txBody>
      </p:sp>
    </p:spTree>
    <p:extLst>
      <p:ext uri="{BB962C8B-B14F-4D97-AF65-F5344CB8AC3E}">
        <p14:creationId xmlns="" xmlns:p14="http://schemas.microsoft.com/office/powerpoint/2010/main" val="1449854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109EC4-C56A-4906-8C2E-6379B37E067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</p:spTree>
    <p:extLst>
      <p:ext uri="{BB962C8B-B14F-4D97-AF65-F5344CB8AC3E}">
        <p14:creationId xmlns="" xmlns:p14="http://schemas.microsoft.com/office/powerpoint/2010/main" val="25608086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26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A5C53B-F72C-4FD2-8F6F-5BCE23D2209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563521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smtClean="0"/>
              <a:t>Nadkonsumpcja białka stwarza ryzyko pogorszenia wyników sportowych! </a:t>
            </a: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18C4F-DEA0-4829-A4A0-8A0F7143F4FA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pl-PL" smtClean="0"/>
          </a:p>
        </p:txBody>
      </p:sp>
    </p:spTree>
    <p:extLst>
      <p:ext uri="{BB962C8B-B14F-4D97-AF65-F5344CB8AC3E}">
        <p14:creationId xmlns="" xmlns:p14="http://schemas.microsoft.com/office/powerpoint/2010/main" val="2817775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638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9034BB8-DD33-4660-A45C-BE33F96685B5}" type="slidenum">
              <a:rPr lang="pl-PL"/>
              <a:pPr>
                <a:defRPr/>
              </a:pPr>
              <a:t>49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68859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648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3ADE02E-0B73-4E87-BDDA-1A2FA2BF85C0}" type="slidenum">
              <a:rPr lang="pl-PL"/>
              <a:pPr>
                <a:defRPr/>
              </a:pPr>
              <a:t>50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02175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82948" name="Symbol zastępczy numeru slajdu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E362B26-E944-4E2A-88B8-4343255E4EF3}" type="slidenum">
              <a:rPr lang="pl-PL" sz="1200">
                <a:latin typeface="+mn-lt"/>
              </a:rPr>
              <a:pPr algn="r">
                <a:defRPr/>
              </a:pPr>
              <a:t>16</a:t>
            </a:fld>
            <a:endParaRPr lang="pl-PL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669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21CA9D1-51A7-4255-8553-F709B5B1AF93}" type="slidenum">
              <a:rPr lang="pl-PL"/>
              <a:pPr>
                <a:defRPr/>
              </a:pPr>
              <a:t>51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364345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679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285D593-2A66-482C-A5E7-20EC0B1BE11C}" type="slidenum">
              <a:rPr lang="pl-PL"/>
              <a:pPr>
                <a:defRPr/>
              </a:pPr>
              <a:t>52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801138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710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2C56185-EE5B-480D-A5AB-F71A31D34AC9}" type="slidenum">
              <a:rPr lang="pl-PL"/>
              <a:pPr>
                <a:defRPr/>
              </a:pPr>
              <a:t>53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501949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720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6889734-07C8-41E5-9364-6DDCFE7BB134}" type="slidenum">
              <a:rPr lang="pl-PL"/>
              <a:pPr>
                <a:defRPr/>
              </a:pPr>
              <a:t>54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17518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778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7CF6FA-59A1-4FBB-A902-E55CFDFD2B48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pl-PL" smtClean="0"/>
          </a:p>
        </p:txBody>
      </p:sp>
    </p:spTree>
    <p:extLst>
      <p:ext uri="{BB962C8B-B14F-4D97-AF65-F5344CB8AC3E}">
        <p14:creationId xmlns="" xmlns:p14="http://schemas.microsoft.com/office/powerpoint/2010/main" val="2033637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7885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09183C-AD7E-48FC-B8ED-09216F19A900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pl-PL" smtClean="0"/>
          </a:p>
        </p:txBody>
      </p:sp>
    </p:spTree>
    <p:extLst>
      <p:ext uri="{BB962C8B-B14F-4D97-AF65-F5344CB8AC3E}">
        <p14:creationId xmlns="" xmlns:p14="http://schemas.microsoft.com/office/powerpoint/2010/main" val="1802663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819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F872E2-8507-4928-9F91-7A98481BD3EC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pl-PL" smtClean="0"/>
          </a:p>
        </p:txBody>
      </p:sp>
    </p:spTree>
    <p:extLst>
      <p:ext uri="{BB962C8B-B14F-4D97-AF65-F5344CB8AC3E}">
        <p14:creationId xmlns="" xmlns:p14="http://schemas.microsoft.com/office/powerpoint/2010/main" val="1623982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smtClean="0"/>
              <a:t>Im wartość IG produktu wyższa tym wyższy poziom glukozy we krwi po jego spożyciu i może nastąpić spadek poniżej glikemii przed posiłkiem</a:t>
            </a:r>
            <a:endParaRPr lang="cs-CZ" smtClean="0"/>
          </a:p>
          <a:p>
            <a:pPr eaLnBrk="1" hangingPunct="1">
              <a:spcBef>
                <a:spcPct val="0"/>
              </a:spcBef>
            </a:pPr>
            <a:r>
              <a:rPr lang="pl-PL" smtClean="0"/>
              <a:t>Sportowcy są generalnie mniej wrażliwi na wahania cukru i IG</a:t>
            </a:r>
            <a:endParaRPr lang="cs-CZ" smtClean="0"/>
          </a:p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829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948BDE-329C-471F-894E-3038BEFCC826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pl-PL" smtClean="0"/>
          </a:p>
        </p:txBody>
      </p:sp>
    </p:spTree>
    <p:extLst>
      <p:ext uri="{BB962C8B-B14F-4D97-AF65-F5344CB8AC3E}">
        <p14:creationId xmlns="" xmlns:p14="http://schemas.microsoft.com/office/powerpoint/2010/main" val="2521168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849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4290E2-ACDB-4D3C-81FB-F3893D4B5D6D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pl-PL" smtClean="0"/>
          </a:p>
        </p:txBody>
      </p:sp>
    </p:spTree>
    <p:extLst>
      <p:ext uri="{BB962C8B-B14F-4D97-AF65-F5344CB8AC3E}">
        <p14:creationId xmlns="" xmlns:p14="http://schemas.microsoft.com/office/powerpoint/2010/main" val="3551647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870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D2D4E1-A693-4FC3-8FFE-853B40921811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pl-PL" smtClean="0"/>
          </a:p>
        </p:txBody>
      </p:sp>
    </p:spTree>
    <p:extLst>
      <p:ext uri="{BB962C8B-B14F-4D97-AF65-F5344CB8AC3E}">
        <p14:creationId xmlns="" xmlns:p14="http://schemas.microsoft.com/office/powerpoint/2010/main" val="3391596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890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4B652C-9AAA-47E9-BD8F-D5AE4B5A5DB2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pl-PL" smtClean="0"/>
          </a:p>
        </p:txBody>
      </p:sp>
    </p:spTree>
    <p:extLst>
      <p:ext uri="{BB962C8B-B14F-4D97-AF65-F5344CB8AC3E}">
        <p14:creationId xmlns="" xmlns:p14="http://schemas.microsoft.com/office/powerpoint/2010/main" val="387169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9ADA-9D3C-4491-B0BE-4E290698700F}" type="datetimeFigureOut">
              <a:rPr lang="pl-PL" smtClean="0"/>
              <a:t>2016-05-20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6BE8712-8544-402F-BC2E-A64E240E9A89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9ADA-9D3C-4491-B0BE-4E290698700F}" type="datetimeFigureOut">
              <a:rPr lang="pl-PL" smtClean="0"/>
              <a:t>2016-05-20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8712-8544-402F-BC2E-A64E240E9A8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9ADA-9D3C-4491-B0BE-4E290698700F}" type="datetimeFigureOut">
              <a:rPr lang="pl-PL" smtClean="0"/>
              <a:t>2016-05-20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8712-8544-402F-BC2E-A64E240E9A8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A5197-D52A-454F-B9FE-D4E14BCCEC27}" type="datetimeFigureOut">
              <a:rPr lang="pl-PL"/>
              <a:pPr>
                <a:defRPr/>
              </a:pPr>
              <a:t>2016-05-20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B2797-F992-4F0A-A049-4664D56EDF1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9ADA-9D3C-4491-B0BE-4E290698700F}" type="datetimeFigureOut">
              <a:rPr lang="pl-PL" smtClean="0"/>
              <a:t>2016-05-20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8712-8544-402F-BC2E-A64E240E9A8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9ADA-9D3C-4491-B0BE-4E290698700F}" type="datetimeFigureOut">
              <a:rPr lang="pl-PL" smtClean="0"/>
              <a:t>2016-05-20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6BE8712-8544-402F-BC2E-A64E240E9A8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9ADA-9D3C-4491-B0BE-4E290698700F}" type="datetimeFigureOut">
              <a:rPr lang="pl-PL" smtClean="0"/>
              <a:t>2016-05-20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8712-8544-402F-BC2E-A64E240E9A89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9ADA-9D3C-4491-B0BE-4E290698700F}" type="datetimeFigureOut">
              <a:rPr lang="pl-PL" smtClean="0"/>
              <a:t>2016-05-20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8712-8544-402F-BC2E-A64E240E9A89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9ADA-9D3C-4491-B0BE-4E290698700F}" type="datetimeFigureOut">
              <a:rPr lang="pl-PL" smtClean="0"/>
              <a:t>2016-05-20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8712-8544-402F-BC2E-A64E240E9A8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9ADA-9D3C-4491-B0BE-4E290698700F}" type="datetimeFigureOut">
              <a:rPr lang="pl-PL" smtClean="0"/>
              <a:t>2016-05-20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8712-8544-402F-BC2E-A64E240E9A8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9ADA-9D3C-4491-B0BE-4E290698700F}" type="datetimeFigureOut">
              <a:rPr lang="pl-PL" smtClean="0"/>
              <a:t>2016-05-20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E8712-8544-402F-BC2E-A64E240E9A89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9ADA-9D3C-4491-B0BE-4E290698700F}" type="datetimeFigureOut">
              <a:rPr lang="pl-PL" smtClean="0"/>
              <a:t>2016-05-20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6BE8712-8544-402F-BC2E-A64E240E9A89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4B29ADA-9D3C-4491-B0BE-4E290698700F}" type="datetimeFigureOut">
              <a:rPr lang="pl-PL" smtClean="0"/>
              <a:t>2016-05-20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6BE8712-8544-402F-BC2E-A64E240E9A8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www.google.pl/imgres?imgurl=http://polki.pl/work/privateimages/formats/V5_MT_LIFE/122741.jpg&amp;imgrefurl=http://polki.pl/fitness-w-formie_artykul,10030173.html&amp;usg=___iFlBFJqs1vKZW2FwQDUHbpxFjY=&amp;h=488&amp;w=650&amp;sz=229&amp;hl=pl&amp;start=138&amp;zoom=1&amp;tbnid=lFguMXHhd_K9eM:&amp;tbnh=103&amp;tbnw=137&amp;ei=C2dhUPndJszFswbNtIHgAw&amp;prev=/search?q=bieganie&amp;start=120&amp;hl=pl&amp;sa=N&amp;gbv=2&amp;tbm=isch&amp;prmd=ivns&amp;itbs=1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://www.trix-dietetykasportowa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91680" y="4797152"/>
            <a:ext cx="7120880" cy="1600200"/>
          </a:xfrm>
        </p:spPr>
        <p:txBody>
          <a:bodyPr/>
          <a:lstStyle/>
          <a:p>
            <a:pPr algn="r"/>
            <a:r>
              <a:rPr lang="pl-PL" dirty="0" smtClean="0"/>
              <a:t>Dr inż. Małgorzata Morawska</a:t>
            </a:r>
          </a:p>
          <a:p>
            <a:pPr algn="r"/>
            <a:r>
              <a:rPr lang="pl-PL" dirty="0" smtClean="0"/>
              <a:t>Zakład Medycyny Sportowej i Żywienia Człowieka,</a:t>
            </a:r>
          </a:p>
          <a:p>
            <a:pPr algn="r"/>
            <a:r>
              <a:rPr lang="pl-PL" dirty="0" smtClean="0"/>
              <a:t>Instytut Nauk Biomedycznych, AWF, Kraków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BILANSOWANIE DIETY BIEGACZA</a:t>
            </a:r>
            <a:endParaRPr lang="pl-PL" dirty="0"/>
          </a:p>
        </p:txBody>
      </p:sp>
      <p:pic>
        <p:nvPicPr>
          <p:cNvPr id="4" name="Obraz 3" descr="runn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068960"/>
            <a:ext cx="3356764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altLang="en-US"/>
              <a:t>Rzeszów, 24 luty 20</a:t>
            </a:r>
            <a:r>
              <a:rPr lang="en-US" altLang="en-US"/>
              <a:t>1</a:t>
            </a:r>
            <a:r>
              <a:rPr lang="pl-PL" altLang="en-US"/>
              <a:t>4 r.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print"/>
          <a:srcRect b="24088"/>
          <a:stretch>
            <a:fillRect/>
          </a:stretch>
        </p:blipFill>
        <p:spPr bwMode="auto">
          <a:xfrm>
            <a:off x="250825" y="188913"/>
            <a:ext cx="8675688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1" descr="http://t0.gstatic.com/images?q=tbn:ANd9GcSYCsNJYH15N2yCxoIOzHkP_axTP0V4PMBeWIvLu3hMFzIhbrNFO1-R88lZ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27813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476672"/>
            <a:ext cx="8186737" cy="673224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pl-PL" sz="3200" dirty="0" smtClean="0">
                <a:solidFill>
                  <a:srgbClr val="AD403D"/>
                </a:solidFill>
              </a:rPr>
              <a:t>Odwodnienie a funkcje fizjologiczne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2275" y="1524000"/>
            <a:ext cx="8485188" cy="4191000"/>
          </a:xfrm>
          <a:prstGeom prst="rect">
            <a:avLst/>
          </a:prstGeom>
        </p:spPr>
        <p:txBody>
          <a:bodyPr/>
          <a:lstStyle/>
          <a:p>
            <a:pPr marL="457200" indent="-457200" eaLnBrk="1" hangingPunct="1">
              <a:buFont typeface="Arial" charset="0"/>
              <a:buNone/>
            </a:pPr>
            <a:r>
              <a:rPr lang="en-US" sz="1400" smtClean="0">
                <a:solidFill>
                  <a:srgbClr val="003366"/>
                </a:solidFill>
              </a:rPr>
              <a:t/>
            </a:r>
            <a:br>
              <a:rPr lang="en-US" sz="1400" smtClean="0">
                <a:solidFill>
                  <a:srgbClr val="003366"/>
                </a:solidFill>
              </a:rPr>
            </a:br>
            <a:endParaRPr lang="pl-PL" sz="1400" smtClean="0">
              <a:solidFill>
                <a:srgbClr val="003366"/>
              </a:solidFill>
            </a:endParaRPr>
          </a:p>
          <a:p>
            <a:pPr marL="457200" indent="-457200" eaLnBrk="1" hangingPunct="1">
              <a:buFont typeface="Arial" charset="0"/>
              <a:buNone/>
            </a:pPr>
            <a:endParaRPr lang="pl-PL" sz="1400" smtClean="0">
              <a:solidFill>
                <a:srgbClr val="003366"/>
              </a:solidFill>
            </a:endParaRPr>
          </a:p>
          <a:p>
            <a:pPr marL="457200" indent="-457200" eaLnBrk="1" hangingPunct="1">
              <a:buFont typeface="Arial" charset="0"/>
              <a:buNone/>
            </a:pPr>
            <a:endParaRPr lang="pl-PL" smtClean="0">
              <a:solidFill>
                <a:srgbClr val="003366"/>
              </a:solidFill>
            </a:endParaRPr>
          </a:p>
          <a:p>
            <a:pPr marL="457200" indent="-457200" eaLnBrk="1" hangingPunct="1">
              <a:buFont typeface="Arial" charset="0"/>
              <a:buNone/>
            </a:pP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 bwMode="auto">
          <a:xfrm>
            <a:off x="683568" y="1930301"/>
            <a:ext cx="7596187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925" indent="-288925">
              <a:spcBef>
                <a:spcPct val="20000"/>
              </a:spcBef>
              <a:buClr>
                <a:schemeClr val="accent1"/>
              </a:buClr>
              <a:buSzPct val="100000"/>
              <a:buFont typeface="Times" pitchFamily="18" charset="0"/>
              <a:buChar char="•"/>
              <a:defRPr/>
            </a:pPr>
            <a:r>
              <a:rPr lang="pl-PL" sz="2400" dirty="0">
                <a:solidFill>
                  <a:srgbClr val="002060"/>
                </a:solidFill>
              </a:rPr>
              <a:t>Wzrost temperatury wewnętrznej</a:t>
            </a:r>
          </a:p>
          <a:p>
            <a:pPr marL="288925" indent="-288925">
              <a:spcBef>
                <a:spcPct val="20000"/>
              </a:spcBef>
              <a:buClr>
                <a:schemeClr val="accent1"/>
              </a:buClr>
              <a:buSzPct val="100000"/>
              <a:buFont typeface="Times" pitchFamily="18" charset="0"/>
              <a:buChar char="•"/>
              <a:defRPr/>
            </a:pPr>
            <a:r>
              <a:rPr lang="pl-PL" sz="2400" dirty="0">
                <a:solidFill>
                  <a:srgbClr val="002060"/>
                </a:solidFill>
              </a:rPr>
              <a:t>Wzrost częstości skurczów serca</a:t>
            </a:r>
          </a:p>
          <a:p>
            <a:pPr marL="288925" indent="-288925">
              <a:spcBef>
                <a:spcPct val="20000"/>
              </a:spcBef>
              <a:buClr>
                <a:schemeClr val="accent1"/>
              </a:buClr>
              <a:buSzPct val="100000"/>
              <a:buFont typeface="Times" pitchFamily="18" charset="0"/>
              <a:buChar char="•"/>
              <a:defRPr/>
            </a:pPr>
            <a:r>
              <a:rPr lang="pl-PL" sz="2400" dirty="0">
                <a:solidFill>
                  <a:srgbClr val="002060"/>
                </a:solidFill>
              </a:rPr>
              <a:t>Zmniejszenie objętości wyrzutowej </a:t>
            </a:r>
            <a:br>
              <a:rPr lang="pl-PL" sz="2400" dirty="0">
                <a:solidFill>
                  <a:srgbClr val="002060"/>
                </a:solidFill>
              </a:rPr>
            </a:br>
            <a:r>
              <a:rPr lang="pl-PL" sz="2400" dirty="0">
                <a:solidFill>
                  <a:srgbClr val="002060"/>
                </a:solidFill>
              </a:rPr>
              <a:t>i minutowej serca</a:t>
            </a:r>
          </a:p>
          <a:p>
            <a:pPr marL="288925" indent="-288925">
              <a:spcBef>
                <a:spcPct val="20000"/>
              </a:spcBef>
              <a:buClr>
                <a:schemeClr val="accent1"/>
              </a:buClr>
              <a:buSzPct val="100000"/>
              <a:buFont typeface="Times" pitchFamily="18" charset="0"/>
              <a:buChar char="•"/>
              <a:defRPr/>
            </a:pPr>
            <a:r>
              <a:rPr lang="pl-PL" sz="2400" dirty="0">
                <a:solidFill>
                  <a:srgbClr val="002060"/>
                </a:solidFill>
              </a:rPr>
              <a:t>Zmniejszenie przepływu skórnego</a:t>
            </a:r>
          </a:p>
          <a:p>
            <a:pPr marL="288925" indent="-288925">
              <a:spcBef>
                <a:spcPct val="20000"/>
              </a:spcBef>
              <a:buClr>
                <a:schemeClr val="accent1"/>
              </a:buClr>
              <a:buSzPct val="100000"/>
              <a:buFont typeface="Times" pitchFamily="18" charset="0"/>
              <a:buChar char="•"/>
              <a:defRPr/>
            </a:pPr>
            <a:r>
              <a:rPr lang="pl-PL" sz="2400" dirty="0">
                <a:solidFill>
                  <a:srgbClr val="002060"/>
                </a:solidFill>
              </a:rPr>
              <a:t>Szybsze zużycie glikogenu</a:t>
            </a:r>
          </a:p>
          <a:p>
            <a:pPr marL="288925" indent="-288925">
              <a:spcBef>
                <a:spcPct val="20000"/>
              </a:spcBef>
              <a:buClr>
                <a:schemeClr val="accent1"/>
              </a:buClr>
              <a:buSzPct val="100000"/>
              <a:buFont typeface="Times" pitchFamily="18" charset="0"/>
              <a:buChar char="•"/>
              <a:defRPr/>
            </a:pPr>
            <a:r>
              <a:rPr lang="pl-PL" sz="2400" dirty="0">
                <a:solidFill>
                  <a:srgbClr val="002060"/>
                </a:solidFill>
              </a:rPr>
              <a:t>Zmienione funkcje centralnego układu nerwowego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ytuł 1"/>
          <p:cNvSpPr>
            <a:spLocks noGrp="1"/>
          </p:cNvSpPr>
          <p:nvPr>
            <p:ph type="title"/>
          </p:nvPr>
        </p:nvSpPr>
        <p:spPr>
          <a:xfrm>
            <a:off x="250826" y="331789"/>
            <a:ext cx="8640763" cy="720947"/>
          </a:xfrm>
        </p:spPr>
        <p:txBody>
          <a:bodyPr lIns="91435" tIns="45718" rIns="91435" bIns="45718">
            <a:noAutofit/>
          </a:bodyPr>
          <a:lstStyle/>
          <a:p>
            <a:pPr eaLnBrk="1" hangingPunct="1">
              <a:defRPr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Wpływ utraty wody na wydolność fizyczną organizmu [</a:t>
            </a:r>
            <a:r>
              <a:rPr lang="pl-P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Gleeson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i </a:t>
            </a:r>
            <a:r>
              <a:rPr lang="pl-PL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wsp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. 1996]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1300" y="2852738"/>
            <a:ext cx="8362950" cy="3313112"/>
          </a:xfrm>
        </p:spPr>
        <p:txBody>
          <a:bodyPr lIns="91435" tIns="45718" rIns="91435" bIns="45718" rtlCol="0">
            <a:normAutofit/>
          </a:bodyPr>
          <a:lstStyle/>
          <a:p>
            <a:pPr>
              <a:buFont typeface="Arial" charset="0"/>
              <a:buNone/>
              <a:defRPr/>
            </a:pPr>
            <a:endParaRPr lang="pl-PL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buFont typeface="Arial" charset="0"/>
              <a:buNone/>
              <a:defRPr/>
            </a:pPr>
            <a:endParaRPr lang="pl-PL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289" y="1295623"/>
            <a:ext cx="8316913" cy="436562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126" name="pole tekstowe 5"/>
          <p:cNvSpPr txBox="1">
            <a:spLocks noChangeArrowheads="1"/>
          </p:cNvSpPr>
          <p:nvPr/>
        </p:nvSpPr>
        <p:spPr bwMode="auto">
          <a:xfrm>
            <a:off x="3851275" y="5157192"/>
            <a:ext cx="3024188" cy="369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r>
              <a:rPr lang="pl-PL">
                <a:latin typeface="Times New Roman" pitchFamily="18" charset="0"/>
                <a:cs typeface="Times New Roman" pitchFamily="18" charset="0"/>
              </a:rPr>
              <a:t>Utrata masy ciała (%)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ctrTitle"/>
          </p:nvPr>
        </p:nvSpPr>
        <p:spPr>
          <a:xfrm>
            <a:off x="1989838" y="1341439"/>
            <a:ext cx="7154162" cy="1470025"/>
          </a:xfrm>
        </p:spPr>
        <p:txBody>
          <a:bodyPr lIns="91435" tIns="45718" rIns="91435" bIns="45718"/>
          <a:lstStyle/>
          <a:p>
            <a:pPr eaLnBrk="1" hangingPunct="1"/>
            <a:r>
              <a:rPr lang="pl-PL" sz="2800" dirty="0">
                <a:solidFill>
                  <a:srgbClr val="FF9900"/>
                </a:solidFill>
              </a:rPr>
              <a:t>WODA JAKO NAPÓJ SPORTOWY?</a:t>
            </a:r>
            <a:r>
              <a:rPr lang="pl-PL" sz="2800" dirty="0">
                <a:solidFill>
                  <a:srgbClr val="FF9900"/>
                </a:solidFill>
                <a:latin typeface="Arial" charset="0"/>
              </a:rPr>
              <a:t/>
            </a:r>
            <a:br>
              <a:rPr lang="pl-PL" sz="2800" dirty="0">
                <a:solidFill>
                  <a:srgbClr val="FF9900"/>
                </a:solidFill>
                <a:latin typeface="Arial" charset="0"/>
              </a:rPr>
            </a:br>
            <a:endParaRPr lang="pl-PL" sz="2800" dirty="0">
              <a:solidFill>
                <a:srgbClr val="FF9900"/>
              </a:solidFill>
              <a:latin typeface="Arial" charset="0"/>
            </a:endParaRPr>
          </a:p>
        </p:txBody>
      </p:sp>
      <p:sp>
        <p:nvSpPr>
          <p:cNvPr id="95235" name="Rectangle 3"/>
          <p:cNvSpPr>
            <a:spLocks noGrp="1"/>
          </p:cNvSpPr>
          <p:nvPr>
            <p:ph type="subTitle" idx="1"/>
          </p:nvPr>
        </p:nvSpPr>
        <p:spPr>
          <a:xfrm>
            <a:off x="179389" y="3213124"/>
            <a:ext cx="8820150" cy="3024188"/>
          </a:xfrm>
        </p:spPr>
        <p:txBody>
          <a:bodyPr lIns="91435" tIns="45718" rIns="91435" bIns="45718"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pl-PL" sz="2000" dirty="0">
                <a:solidFill>
                  <a:srgbClr val="1D2F33"/>
                </a:solidFill>
                <a:latin typeface="Bookman Old Style" pitchFamily="18" charset="0"/>
              </a:rPr>
              <a:t>TAK, W CIĄGU DNIA </a:t>
            </a:r>
          </a:p>
          <a:p>
            <a:pPr eaLnBrk="1" hangingPunct="1">
              <a:lnSpc>
                <a:spcPct val="80000"/>
              </a:lnSpc>
            </a:pPr>
            <a:endParaRPr lang="pl-PL" sz="2000" dirty="0">
              <a:solidFill>
                <a:srgbClr val="1D2F33"/>
              </a:solidFill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l-PL" sz="2000" dirty="0">
                <a:solidFill>
                  <a:srgbClr val="1D2F33"/>
                </a:solidFill>
                <a:latin typeface="Bookman Old Style" pitchFamily="18" charset="0"/>
              </a:rPr>
              <a:t>TAK, PRZED TRENINIEM</a:t>
            </a:r>
          </a:p>
          <a:p>
            <a:pPr eaLnBrk="1" hangingPunct="1">
              <a:lnSpc>
                <a:spcPct val="80000"/>
              </a:lnSpc>
            </a:pPr>
            <a:r>
              <a:rPr lang="pl-PL" sz="2000" dirty="0">
                <a:solidFill>
                  <a:srgbClr val="1D2F33"/>
                </a:solidFill>
                <a:latin typeface="Bookman Old Style" pitchFamily="18" charset="0"/>
              </a:rPr>
              <a:t>TAK, W TRAKCIE WYSIŁKÓW O INTENSYWNOŚCI DO 65% VO</a:t>
            </a:r>
            <a:r>
              <a:rPr lang="pl-PL" sz="2000" baseline="-25000" dirty="0">
                <a:solidFill>
                  <a:srgbClr val="1D2F33"/>
                </a:solidFill>
                <a:latin typeface="Bookman Old Style" pitchFamily="18" charset="0"/>
              </a:rPr>
              <a:t>2</a:t>
            </a:r>
            <a:r>
              <a:rPr lang="pl-PL" sz="2000" dirty="0">
                <a:solidFill>
                  <a:srgbClr val="1D2F33"/>
                </a:solidFill>
                <a:latin typeface="Bookman Old Style" pitchFamily="18" charset="0"/>
              </a:rPr>
              <a:t>max, TRAWAJĄCYCH DO 60 MINUT,  </a:t>
            </a:r>
          </a:p>
          <a:p>
            <a:pPr eaLnBrk="1" hangingPunct="1">
              <a:lnSpc>
                <a:spcPct val="80000"/>
              </a:lnSpc>
            </a:pPr>
            <a:endParaRPr lang="pl-PL" sz="2000" dirty="0">
              <a:solidFill>
                <a:srgbClr val="1D2F33"/>
              </a:solidFill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l-PL" sz="2000" dirty="0">
                <a:solidFill>
                  <a:srgbClr val="1D2F33"/>
                </a:solidFill>
                <a:latin typeface="Bookman Old Style" pitchFamily="18" charset="0"/>
              </a:rPr>
              <a:t>… GDY JEST WODĄ MINERALNĄ…</a:t>
            </a:r>
          </a:p>
          <a:p>
            <a:pPr eaLnBrk="1" hangingPunct="1">
              <a:lnSpc>
                <a:spcPct val="80000"/>
              </a:lnSpc>
            </a:pPr>
            <a:endParaRPr lang="pl-PL" sz="2000" dirty="0">
              <a:solidFill>
                <a:srgbClr val="1D2F33"/>
              </a:solidFill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l-PL" sz="2000" dirty="0">
                <a:solidFill>
                  <a:srgbClr val="1D2F33"/>
                </a:solidFill>
                <a:latin typeface="Bookman Old Style" pitchFamily="18" charset="0"/>
              </a:rPr>
              <a:t>Uwaga! W czasie upałów ubytek elektrolitów z potem jest wyższy niż podczas treningów przy niskiej temperaturze otoczenia</a:t>
            </a:r>
          </a:p>
        </p:txBody>
      </p:sp>
      <p:pic>
        <p:nvPicPr>
          <p:cNvPr id="1029" name="Obraz 3" descr="człowiek wod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4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/>
          </p:cNvSpPr>
          <p:nvPr>
            <p:ph type="title"/>
          </p:nvPr>
        </p:nvSpPr>
        <p:spPr>
          <a:xfrm>
            <a:off x="457200" y="235659"/>
            <a:ext cx="8229600" cy="74506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sz="2000" dirty="0">
                <a:solidFill>
                  <a:srgbClr val="FFC000"/>
                </a:solidFill>
              </a:rPr>
              <a:t>NATURALNE WODY MINERALNE- ZAWARTOŚĆ SKŁADNIKÓW MINERALNYCH [MG/L]</a:t>
            </a:r>
          </a:p>
        </p:txBody>
      </p:sp>
      <p:graphicFrame>
        <p:nvGraphicFramePr>
          <p:cNvPr id="98635" name="Group 1355"/>
          <p:cNvGraphicFramePr>
            <a:graphicFrameLocks noGrp="1"/>
          </p:cNvGraphicFramePr>
          <p:nvPr>
            <p:ph type="tbl" idx="1"/>
          </p:nvPr>
        </p:nvGraphicFramePr>
        <p:xfrm>
          <a:off x="468313" y="1557338"/>
          <a:ext cx="8229600" cy="4034795"/>
        </p:xfrm>
        <a:graphic>
          <a:graphicData uri="http://schemas.openxmlformats.org/drawingml/2006/table">
            <a:tbl>
              <a:tblPr/>
              <a:tblGrid>
                <a:gridCol w="1781175"/>
                <a:gridCol w="766762"/>
                <a:gridCol w="922338"/>
                <a:gridCol w="1074737"/>
                <a:gridCol w="920750"/>
                <a:gridCol w="920750"/>
                <a:gridCol w="922338"/>
                <a:gridCol w="920750"/>
              </a:tblGrid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endParaRPr kumimoji="0" lang="pl-PL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Og</a:t>
                      </a: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itchFamily="34" charset="0"/>
                          <a:cs typeface="Times New Roman" pitchFamily="18" charset="0"/>
                        </a:rPr>
                        <a:t>ó</a:t>
                      </a: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lna mineralizacja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Kation wapniowy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Ca 2+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Kation magnezowy Mg 2+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Kation sodowy Na+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Kation potasowy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K+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Kation żelazowy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Fe2+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Anion chlorkowy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Cl-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05753"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Wody niskozmineralizowane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0575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Kropla Beskidu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383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48,1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20,7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0575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Arctic Plus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413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74,15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8,12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1,35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260,10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05753"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Wody średniozmineralizowane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0575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Buskowianka Zdrój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786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119,28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28,19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34,40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9,90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31,19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0575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Cisowianka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742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131,26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22,48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10,71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0,78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3,20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0575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Mineral Zdrój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972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73437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Nałęczowianka niskosodowa gazowana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650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110,2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23,1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0575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Polaris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592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102,2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16,00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11,25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2,34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2,50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0575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Staropolanka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847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33,34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716" name="Group 1364"/>
          <p:cNvGraphicFramePr>
            <a:graphicFrameLocks noGrp="1"/>
          </p:cNvGraphicFramePr>
          <p:nvPr>
            <p:ph type="tbl" idx="1"/>
          </p:nvPr>
        </p:nvGraphicFramePr>
        <p:xfrm>
          <a:off x="250826" y="908050"/>
          <a:ext cx="8697913" cy="5869312"/>
        </p:xfrm>
        <a:graphic>
          <a:graphicData uri="http://schemas.openxmlformats.org/drawingml/2006/table">
            <a:tbl>
              <a:tblPr/>
              <a:tblGrid>
                <a:gridCol w="2057400"/>
                <a:gridCol w="790575"/>
                <a:gridCol w="949325"/>
                <a:gridCol w="1106488"/>
                <a:gridCol w="947737"/>
                <a:gridCol w="949325"/>
                <a:gridCol w="949325"/>
                <a:gridCol w="947738"/>
              </a:tblGrid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 3" pitchFamily="18" charset="2"/>
                        <a:buNone/>
                        <a:tabLst/>
                      </a:pPr>
                      <a:endParaRPr kumimoji="0" lang="pl-P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-1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Og</a:t>
                      </a: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 pitchFamily="34" charset="0"/>
                          <a:cs typeface="Times New Roman" pitchFamily="18" charset="0"/>
                        </a:rPr>
                        <a:t>ó</a:t>
                      </a: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lna mineralizacja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Kation wapniowy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Ca 2+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Kation magnezowy Mg 2+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Kation sodowy Na+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Kation potasowy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K+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Kation żelazowy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Fe2+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Anion chlorkowy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Cl-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05753"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Wody wysokozmineralizowane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2006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Galicjanka – Muszyna 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2365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415,30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87,67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96,80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12,80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0,029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5,60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0575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Krynica Minerale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1880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344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0575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Krystynka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3333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174,1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62,6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950,0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1659,2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0575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Muszyna Minerale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2374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478,56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50,10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49,20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6,54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8,86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0575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Muszyna Józef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1705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305,34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75,88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27,50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4,56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0575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Muszyna Zdrój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1580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242,9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48,6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65,7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52006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Muszynianka magnezowo- wapniowa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1836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180,9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142,7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63,0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0575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Piwniczanka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1729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180,0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133,0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0575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Staropolanka 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2088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290,1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56,6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117,4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0575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Wysowianka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1973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85,8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25,7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398,1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198,6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057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Kropla Minerałów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1255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159,3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50,4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80,6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05753"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Wody źródlane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057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Aquarel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679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24,3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7,09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057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Górska Natura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132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25,2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6,47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1,04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1,93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057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Żywiec Zdrój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232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42,62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5,52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9,73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47270" name="Rectangle 1359"/>
          <p:cNvSpPr>
            <a:spLocks noGrp="1"/>
          </p:cNvSpPr>
          <p:nvPr>
            <p:ph type="title"/>
          </p:nvPr>
        </p:nvSpPr>
        <p:spPr>
          <a:xfrm>
            <a:off x="468313" y="169962"/>
            <a:ext cx="8229600" cy="66675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pl-PL" sz="2000" dirty="0">
                <a:solidFill>
                  <a:srgbClr val="FFCC00"/>
                </a:solidFill>
              </a:rPr>
              <a:t>NATURALNE WODY MINERALNE- ZAWARTOŚĆ SKŁADNIKÓW MINERALNYCH [MG/L]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encrypted-tbn1.gstatic.com/images?q=tbn:ANd9GcSewph1Hrsnn2xkul21sAqTS6ZEksNtPB2AZDzFYbNQyIhj5zJ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2180" y="4745396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Symbol zastępczy zawartości 2"/>
          <p:cNvSpPr>
            <a:spLocks noGrp="1"/>
          </p:cNvSpPr>
          <p:nvPr>
            <p:ph idx="4294967295"/>
          </p:nvPr>
        </p:nvSpPr>
        <p:spPr>
          <a:xfrm>
            <a:off x="420289" y="1196752"/>
            <a:ext cx="8424862" cy="4176464"/>
          </a:xfrm>
          <a:prstGeom prst="rect">
            <a:avLst/>
          </a:prstGeom>
        </p:spPr>
        <p:txBody>
          <a:bodyPr lIns="91435" tIns="45718" rIns="91435" bIns="45718">
            <a:normAutofit/>
          </a:bodyPr>
          <a:lstStyle/>
          <a:p>
            <a:pPr algn="just" eaLnBrk="1" hangingPunct="1">
              <a:buNone/>
              <a:defRPr/>
            </a:pPr>
            <a:r>
              <a:rPr 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	Uczucie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pragnienia pojawia się dopiero 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po przekroczeniu 2% utraty płynów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, co jest punktem granicznym dla prawidłowego wykonywania wysiłku.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r>
              <a:rPr 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	Wyniki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badań wskazują, że naturalny odruch pragnienia nakazuje wypić w przybliżeniu </a:t>
            </a:r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tylko połowę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ilości utraconych płynów</a:t>
            </a:r>
            <a:r>
              <a:rPr lang="pl-P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.</a:t>
            </a: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Prostokąt 6"/>
          <p:cNvSpPr>
            <a:spLocks noChangeArrowheads="1"/>
          </p:cNvSpPr>
          <p:nvPr/>
        </p:nvSpPr>
        <p:spPr bwMode="auto">
          <a:xfrm>
            <a:off x="468314" y="188640"/>
            <a:ext cx="8675687" cy="95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marL="342882" indent="-342882" eaLnBrk="0">
              <a:buClr>
                <a:schemeClr val="tx2"/>
              </a:buClr>
              <a:buSzPct val="90000"/>
              <a:defRPr/>
            </a:pPr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	Uczucie pragnienia jako </a:t>
            </a:r>
            <a:r>
              <a:rPr lang="pl-PL" sz="28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wskaźnik zapotrzebowania na płyny?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 rogami zaokrąglonymi po przekątnej 4"/>
          <p:cNvSpPr/>
          <p:nvPr/>
        </p:nvSpPr>
        <p:spPr>
          <a:xfrm>
            <a:off x="755650" y="1557338"/>
            <a:ext cx="7920038" cy="2951162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pl-PL">
              <a:latin typeface="Bookman Old Style" pitchFamily="18" charset="0"/>
            </a:endParaRPr>
          </a:p>
        </p:txBody>
      </p:sp>
      <p:sp>
        <p:nvSpPr>
          <p:cNvPr id="53251" name="Tytuł 1"/>
          <p:cNvSpPr>
            <a:spLocks noGrp="1"/>
          </p:cNvSpPr>
          <p:nvPr>
            <p:ph type="title" idx="4294967295"/>
          </p:nvPr>
        </p:nvSpPr>
        <p:spPr>
          <a:xfrm>
            <a:off x="539750" y="260350"/>
            <a:ext cx="8229600" cy="1143000"/>
          </a:xfrm>
          <a:prstGeom prst="rect">
            <a:avLst/>
          </a:prstGeom>
        </p:spPr>
        <p:txBody>
          <a:bodyPr lIns="91435" tIns="45718" rIns="91435" bIns="45718"/>
          <a:lstStyle/>
          <a:p>
            <a:pPr eaLnBrk="1" hangingPunct="1">
              <a:defRPr/>
            </a:pPr>
            <a:r>
              <a:rPr lang="pl-PL" sz="32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Bilans wodny- ocena stopnia odwodnienia</a:t>
            </a:r>
          </a:p>
        </p:txBody>
      </p:sp>
      <p:sp>
        <p:nvSpPr>
          <p:cNvPr id="35844" name="Symbol zastępczy zawartości 2"/>
          <p:cNvSpPr>
            <a:spLocks noGrp="1"/>
          </p:cNvSpPr>
          <p:nvPr>
            <p:ph idx="4294967295"/>
          </p:nvPr>
        </p:nvSpPr>
        <p:spPr>
          <a:xfrm>
            <a:off x="1116013" y="1700213"/>
            <a:ext cx="8229600" cy="4525962"/>
          </a:xfrm>
          <a:prstGeom prst="rect">
            <a:avLst/>
          </a:prstGeom>
        </p:spPr>
        <p:txBody>
          <a:bodyPr lIns="91435" tIns="45718" rIns="91435" bIns="45718"/>
          <a:lstStyle/>
          <a:p>
            <a:pPr eaLnBrk="1" hangingPunct="1">
              <a:buFont typeface="Arial" charset="0"/>
              <a:buNone/>
            </a:pPr>
            <a:r>
              <a:rPr lang="pl-PL" sz="3000" dirty="0">
                <a:latin typeface="Bookman Old Style" pitchFamily="18" charset="0"/>
              </a:rPr>
              <a:t>Zasada </a:t>
            </a:r>
            <a:r>
              <a:rPr lang="pl-PL" sz="3000" b="1" dirty="0">
                <a:latin typeface="Bookman Old Style" pitchFamily="18" charset="0"/>
              </a:rPr>
              <a:t>MMP</a:t>
            </a:r>
            <a:endParaRPr lang="pl-PL" sz="3000" dirty="0">
              <a:latin typeface="Bookman Old Style" pitchFamily="18" charset="0"/>
            </a:endParaRPr>
          </a:p>
          <a:p>
            <a:pPr eaLnBrk="1" hangingPunct="1"/>
            <a:r>
              <a:rPr lang="pl-PL" sz="3000" b="1" dirty="0">
                <a:latin typeface="Bookman Old Style" pitchFamily="18" charset="0"/>
              </a:rPr>
              <a:t>m</a:t>
            </a:r>
            <a:r>
              <a:rPr lang="pl-PL" sz="3000" dirty="0">
                <a:latin typeface="Bookman Old Style" pitchFamily="18" charset="0"/>
              </a:rPr>
              <a:t>asa ciała (utrata &gt;</a:t>
            </a:r>
            <a:r>
              <a:rPr lang="pl-PL" dirty="0" smtClean="0">
                <a:latin typeface="Bookman Old Style" pitchFamily="18" charset="0"/>
                <a:cs typeface="Arial" charset="0"/>
              </a:rPr>
              <a:t>1</a:t>
            </a:r>
            <a:r>
              <a:rPr lang="pl-PL" sz="3000" dirty="0">
                <a:latin typeface="Bookman Old Style" pitchFamily="18" charset="0"/>
              </a:rPr>
              <a:t>% masy ciała po wysiłku)</a:t>
            </a:r>
          </a:p>
          <a:p>
            <a:pPr eaLnBrk="1" hangingPunct="1"/>
            <a:r>
              <a:rPr lang="pl-PL" sz="3000" b="1" dirty="0">
                <a:latin typeface="Bookman Old Style" pitchFamily="18" charset="0"/>
              </a:rPr>
              <a:t>m</a:t>
            </a:r>
            <a:r>
              <a:rPr lang="pl-PL" sz="3000" dirty="0">
                <a:latin typeface="Bookman Old Style" pitchFamily="18" charset="0"/>
              </a:rPr>
              <a:t>ocz (ciemny kolor i mała objętość)</a:t>
            </a:r>
          </a:p>
          <a:p>
            <a:pPr eaLnBrk="1" hangingPunct="1"/>
            <a:r>
              <a:rPr lang="pl-PL" sz="3000" b="1" dirty="0">
                <a:latin typeface="Bookman Old Style" pitchFamily="18" charset="0"/>
              </a:rPr>
              <a:t>p</a:t>
            </a:r>
            <a:r>
              <a:rPr lang="pl-PL" sz="3000" dirty="0">
                <a:latin typeface="Bookman Old Style" pitchFamily="18" charset="0"/>
              </a:rPr>
              <a:t>ragnienie (zwiększone)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9" y="908051"/>
            <a:ext cx="77771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2275" y="1524000"/>
            <a:ext cx="8485188" cy="4191000"/>
          </a:xfrm>
          <a:prstGeom prst="rect">
            <a:avLst/>
          </a:prstGeom>
        </p:spPr>
        <p:txBody>
          <a:bodyPr lIns="91435" tIns="45718" rIns="91435" bIns="45718"/>
          <a:lstStyle/>
          <a:p>
            <a:pPr marL="457177" indent="-457177"/>
            <a:r>
              <a:rPr lang="en-US" sz="1400" dirty="0">
                <a:solidFill>
                  <a:srgbClr val="003366"/>
                </a:solidFill>
                <a:latin typeface="Bookman Old Style" pitchFamily="18" charset="0"/>
              </a:rPr>
              <a:t/>
            </a:r>
            <a:br>
              <a:rPr lang="en-US" sz="1400" dirty="0">
                <a:solidFill>
                  <a:srgbClr val="003366"/>
                </a:solidFill>
                <a:latin typeface="Bookman Old Style" pitchFamily="18" charset="0"/>
              </a:rPr>
            </a:br>
            <a:endParaRPr lang="pl-PL" sz="1400" dirty="0">
              <a:solidFill>
                <a:srgbClr val="003366"/>
              </a:solidFill>
              <a:latin typeface="Bookman Old Style" pitchFamily="18" charset="0"/>
            </a:endParaRPr>
          </a:p>
          <a:p>
            <a:pPr marL="457177" indent="-457177"/>
            <a:endParaRPr lang="pl-PL" sz="1400" dirty="0">
              <a:solidFill>
                <a:srgbClr val="003366"/>
              </a:solidFill>
              <a:latin typeface="Bookman Old Style" pitchFamily="18" charset="0"/>
            </a:endParaRPr>
          </a:p>
          <a:p>
            <a:pPr marL="457177" indent="-457177"/>
            <a:endParaRPr lang="pl-PL" dirty="0" smtClean="0">
              <a:solidFill>
                <a:srgbClr val="003366"/>
              </a:solidFill>
              <a:latin typeface="Bookman Old Style" pitchFamily="18" charset="0"/>
            </a:endParaRPr>
          </a:p>
          <a:p>
            <a:pPr marL="457177" indent="-457177"/>
            <a:endParaRPr lang="en-US" dirty="0" smtClean="0">
              <a:solidFill>
                <a:srgbClr val="003366"/>
              </a:solidFill>
              <a:latin typeface="Bookman Old Style" pitchFamily="18" charset="0"/>
            </a:endParaRPr>
          </a:p>
        </p:txBody>
      </p:sp>
      <p:sp>
        <p:nvSpPr>
          <p:cNvPr id="11" name="Symbol zastępczy zawartości 7"/>
          <p:cNvSpPr>
            <a:spLocks/>
          </p:cNvSpPr>
          <p:nvPr/>
        </p:nvSpPr>
        <p:spPr bwMode="auto">
          <a:xfrm>
            <a:off x="211139" y="4953001"/>
            <a:ext cx="78438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/>
          <a:lstStyle/>
          <a:p>
            <a:pPr marL="342882" indent="-342882" eaLnBrk="0">
              <a:spcBef>
                <a:spcPct val="20000"/>
              </a:spcBef>
              <a:buClr>
                <a:schemeClr val="tx2"/>
              </a:buClr>
              <a:buSzPct val="90000"/>
            </a:pPr>
            <a:endParaRPr lang="pl-PL" sz="1400" dirty="0">
              <a:solidFill>
                <a:schemeClr val="accent1"/>
              </a:solidFill>
              <a:latin typeface="Bookman Old Style" pitchFamily="18" charset="0"/>
            </a:endParaRPr>
          </a:p>
        </p:txBody>
      </p:sp>
      <p:sp>
        <p:nvSpPr>
          <p:cNvPr id="55300" name="pole tekstowe 11"/>
          <p:cNvSpPr txBox="1">
            <a:spLocks noChangeArrowheads="1"/>
          </p:cNvSpPr>
          <p:nvPr/>
        </p:nvSpPr>
        <p:spPr bwMode="auto">
          <a:xfrm>
            <a:off x="3660649" y="188640"/>
            <a:ext cx="2654884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>
              <a:defRPr/>
            </a:pPr>
            <a:r>
              <a:rPr lang="pl-PL" sz="3200" dirty="0" err="1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Osmocheck</a:t>
            </a:r>
            <a:r>
              <a:rPr lang="pl-PL" sz="3600" dirty="0">
                <a:solidFill>
                  <a:schemeClr val="tx2"/>
                </a:solidFill>
                <a:latin typeface="Bookman Old Style" pitchFamily="18" charset="0"/>
              </a:rPr>
              <a:t> </a:t>
            </a:r>
          </a:p>
        </p:txBody>
      </p:sp>
      <p:pic>
        <p:nvPicPr>
          <p:cNvPr id="5530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1196976"/>
            <a:ext cx="3082925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Prostokąt 5"/>
          <p:cNvSpPr>
            <a:spLocks noChangeArrowheads="1"/>
          </p:cNvSpPr>
          <p:nvPr/>
        </p:nvSpPr>
        <p:spPr bwMode="auto">
          <a:xfrm>
            <a:off x="646113" y="5589240"/>
            <a:ext cx="84978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kumimoji="1"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Zrównoważony bilans energetyczny- pierwsza zasada żywienia </a:t>
            </a:r>
            <a:r>
              <a:rPr kumimoji="1"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sprzyjająca </a:t>
            </a:r>
            <a:r>
              <a:rPr kumimoji="1"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zachowaniu </a:t>
            </a:r>
            <a:r>
              <a:rPr kumimoji="1" lang="pl-P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zdrowia biegacza</a:t>
            </a:r>
            <a:endParaRPr kumimoji="1" lang="pl-PL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2532" name="Picture 6" descr="1177970407-Energy+Bal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329" y="1556792"/>
            <a:ext cx="3671887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1750396-kanapki-z-mozzarella-300-2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3719"/>
            <a:ext cx="2376388" cy="173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ANd9GcQD2-3fnKgGC3Hfuvx8lyJcER-fC616Hq9qI_Sl5JEddNtpZflOE8dGN2Iy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588" y="188913"/>
            <a:ext cx="21939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 descr="kanapk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2135736"/>
            <a:ext cx="2376264" cy="1869328"/>
          </a:xfrm>
          <a:prstGeom prst="rect">
            <a:avLst/>
          </a:prstGeom>
        </p:spPr>
      </p:pic>
      <p:pic>
        <p:nvPicPr>
          <p:cNvPr id="13" name="Obraz 12" descr="salatka-z-grillowanym-kurczakiem-i-mandarynkam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6024" y="4149080"/>
            <a:ext cx="2339752" cy="1559835"/>
          </a:xfrm>
          <a:prstGeom prst="rect">
            <a:avLst/>
          </a:prstGeom>
        </p:spPr>
      </p:pic>
      <p:pic>
        <p:nvPicPr>
          <p:cNvPr id="14" name="Obraz 13" descr="sprint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2240" y="2060848"/>
            <a:ext cx="2232248" cy="1674186"/>
          </a:xfrm>
          <a:prstGeom prst="rect">
            <a:avLst/>
          </a:prstGeom>
        </p:spPr>
      </p:pic>
      <p:pic>
        <p:nvPicPr>
          <p:cNvPr id="15" name="Obraz 14" descr="nawadnianie_po_treningu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32240" y="4005064"/>
            <a:ext cx="2201919" cy="146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052737"/>
            <a:ext cx="8229600" cy="5140102"/>
          </a:xfrm>
        </p:spPr>
        <p:txBody>
          <a:bodyPr>
            <a:normAutofit/>
          </a:bodyPr>
          <a:lstStyle/>
          <a:p>
            <a:pPr algn="just">
              <a:buClr>
                <a:srgbClr val="FFCC66"/>
              </a:buClr>
              <a:buFont typeface="Wingdings" panose="05000000000000000000" pitchFamily="2" charset="2"/>
              <a:buChar char="v"/>
            </a:pPr>
            <a:r>
              <a:rPr lang="pl-PL" altLang="pl-PL" sz="2000" dirty="0" smtClean="0"/>
              <a:t>osoby, które z potem wydzielają dużo sodu (mają bardziej słony pot), wymagają większej ilości sodu, niż zalecana w populacji ogólnej</a:t>
            </a:r>
          </a:p>
          <a:p>
            <a:pPr algn="just">
              <a:buClr>
                <a:srgbClr val="FFCC66"/>
              </a:buClr>
              <a:buFont typeface="Wingdings" panose="05000000000000000000" pitchFamily="2" charset="2"/>
              <a:buChar char="v"/>
            </a:pPr>
            <a:r>
              <a:rPr lang="pl-PL" altLang="pl-PL" sz="2000" dirty="0" smtClean="0"/>
              <a:t>zwłaszcza, gdy występują objawy utraty soli: widoczne ślady soli na skórze, odzieży, wewnętrznych brzegach czapki, drażnienie oczu przez pot i wyraźny słony smak potu</a:t>
            </a:r>
          </a:p>
          <a:p>
            <a:pPr algn="just">
              <a:buFont typeface="Wingdings 2" panose="05020102010507070707" pitchFamily="18" charset="2"/>
              <a:buNone/>
            </a:pPr>
            <a:endParaRPr lang="pl-PL" altLang="pl-PL" sz="2000" b="1" dirty="0" smtClean="0">
              <a:solidFill>
                <a:srgbClr val="0070C0"/>
              </a:solidFill>
            </a:endParaRPr>
          </a:p>
          <a:p>
            <a:pPr algn="just">
              <a:buFont typeface="Wingdings 2" panose="05020102010507070707" pitchFamily="18" charset="2"/>
              <a:buNone/>
            </a:pPr>
            <a:r>
              <a:rPr lang="pl-PL" altLang="pl-PL" sz="2000" b="1" dirty="0" smtClean="0">
                <a:solidFill>
                  <a:srgbClr val="0070C0"/>
                </a:solidFill>
              </a:rPr>
              <a:t>Zalecenia </a:t>
            </a:r>
            <a:r>
              <a:rPr lang="pl-PL" altLang="pl-PL" sz="2000" b="1" dirty="0" smtClean="0">
                <a:solidFill>
                  <a:srgbClr val="0070C0"/>
                </a:solidFill>
              </a:rPr>
              <a:t>dotyczące diety sportowca z bardzo słonym potem: </a:t>
            </a:r>
            <a:endParaRPr lang="pl-PL" altLang="pl-PL" sz="2000" dirty="0" smtClean="0">
              <a:solidFill>
                <a:srgbClr val="0070C0"/>
              </a:solidFill>
            </a:endParaRPr>
          </a:p>
          <a:p>
            <a:pPr lvl="2" algn="just">
              <a:buClr>
                <a:srgbClr val="FFFFCC"/>
              </a:buClr>
              <a:buFont typeface="Wingdings" panose="05000000000000000000" pitchFamily="2" charset="2"/>
              <a:buChar char="Ø"/>
            </a:pPr>
            <a:r>
              <a:rPr lang="pl-PL" altLang="pl-PL" dirty="0" smtClean="0"/>
              <a:t>dodawanie 1/4 łyżeczki soli na około 0,6 litra napojów dla sportowców </a:t>
            </a:r>
          </a:p>
          <a:p>
            <a:pPr lvl="2" algn="just">
              <a:buClr>
                <a:srgbClr val="FFFFCC"/>
              </a:buClr>
              <a:buFont typeface="Wingdings" panose="05000000000000000000" pitchFamily="2" charset="2"/>
              <a:buChar char="Ø"/>
            </a:pPr>
            <a:r>
              <a:rPr lang="pl-PL" altLang="pl-PL" dirty="0" smtClean="0"/>
              <a:t>spożywanie marynowanych produktów (np. ogórków), krakersów, precli lub słonych przekąsek </a:t>
            </a:r>
          </a:p>
          <a:p>
            <a:pPr lvl="2" algn="just">
              <a:buClr>
                <a:srgbClr val="FFFFCC"/>
              </a:buClr>
              <a:buFont typeface="Wingdings" panose="05000000000000000000" pitchFamily="2" charset="2"/>
              <a:buChar char="Ø"/>
            </a:pPr>
            <a:r>
              <a:rPr lang="pl-PL" altLang="pl-PL" dirty="0" smtClean="0"/>
              <a:t>gotowanie ryżu lub makaronu w rosole/bulionie </a:t>
            </a:r>
          </a:p>
          <a:p>
            <a:pPr lvl="2" algn="just">
              <a:buClr>
                <a:srgbClr val="FFFFCC"/>
              </a:buClr>
              <a:buFont typeface="Wingdings" panose="05000000000000000000" pitchFamily="2" charset="2"/>
              <a:buChar char="Ø"/>
            </a:pPr>
            <a:r>
              <a:rPr lang="pl-PL" altLang="pl-PL" dirty="0" smtClean="0"/>
              <a:t>dodawanie soli do posiłków</a:t>
            </a:r>
          </a:p>
          <a:p>
            <a:pPr lvl="2" algn="just">
              <a:buClr>
                <a:srgbClr val="FFFFCC"/>
              </a:buClr>
              <a:buFont typeface="Wingdings" panose="05000000000000000000" pitchFamily="2" charset="2"/>
              <a:buChar char="Ø"/>
            </a:pPr>
            <a:r>
              <a:rPr lang="pl-PL" altLang="pl-PL" dirty="0" smtClean="0"/>
              <a:t>picie soków warzywnych/ pomidorowych</a:t>
            </a:r>
          </a:p>
        </p:txBody>
      </p:sp>
      <p:sp>
        <p:nvSpPr>
          <p:cNvPr id="34820" name="Tytuł 4"/>
          <p:cNvSpPr>
            <a:spLocks noGrp="1"/>
          </p:cNvSpPr>
          <p:nvPr>
            <p:ph type="title"/>
          </p:nvPr>
        </p:nvSpPr>
        <p:spPr>
          <a:xfrm>
            <a:off x="827088" y="260648"/>
            <a:ext cx="3744912" cy="652463"/>
          </a:xfrm>
        </p:spPr>
        <p:txBody>
          <a:bodyPr>
            <a:normAutofit fontScale="90000"/>
          </a:bodyPr>
          <a:lstStyle/>
          <a:p>
            <a:pPr algn="l"/>
            <a:r>
              <a:rPr lang="pl-PL" altLang="pl-PL" smtClean="0"/>
              <a:t>Sód</a:t>
            </a:r>
          </a:p>
        </p:txBody>
      </p:sp>
    </p:spTree>
    <p:extLst>
      <p:ext uri="{BB962C8B-B14F-4D97-AF65-F5344CB8AC3E}">
        <p14:creationId xmlns="" xmlns:p14="http://schemas.microsoft.com/office/powerpoint/2010/main" val="272281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altLang="en-US" dirty="0"/>
              <a:t>Rzeszów, 24 luty 20</a:t>
            </a:r>
            <a:r>
              <a:rPr lang="en-US" altLang="en-US" dirty="0"/>
              <a:t>1</a:t>
            </a:r>
            <a:r>
              <a:rPr lang="pl-PL" altLang="en-US" dirty="0"/>
              <a:t>4 r.</a:t>
            </a:r>
          </a:p>
        </p:txBody>
      </p:sp>
      <p:sp>
        <p:nvSpPr>
          <p:cNvPr id="2" name="Prostokąt 1"/>
          <p:cNvSpPr>
            <a:spLocks noChangeArrowheads="1"/>
          </p:cNvSpPr>
          <p:nvPr/>
        </p:nvSpPr>
        <p:spPr bwMode="auto">
          <a:xfrm>
            <a:off x="539750" y="1196975"/>
            <a:ext cx="82804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 algn="ctr">
              <a:defRPr/>
            </a:pPr>
            <a:endParaRPr lang="pl-PL" sz="2400" b="1" dirty="0">
              <a:solidFill>
                <a:schemeClr val="tx2"/>
              </a:solidFill>
              <a:latin typeface="+mn-lt"/>
              <a:cs typeface="Arial" charset="0"/>
            </a:endParaRPr>
          </a:p>
          <a:p>
            <a:pPr marL="381000" indent="-381000"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pl-PL" sz="2800" dirty="0">
                <a:latin typeface="+mn-lt"/>
                <a:cs typeface="Arial" charset="0"/>
              </a:rPr>
              <a:t>1-2 litry niesłodzonych napojów w ciągu dnia </a:t>
            </a:r>
          </a:p>
          <a:p>
            <a:pPr marL="381000" indent="-381000"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pl-PL" sz="2800" dirty="0">
                <a:latin typeface="+mn-lt"/>
                <a:cs typeface="Arial" charset="0"/>
              </a:rPr>
              <a:t>woda mineralna, źródlana, stołowa, owocowe/ ziołowe herbaty, zupy, napoje sportowe </a:t>
            </a:r>
          </a:p>
          <a:p>
            <a:pPr marL="381000" indent="-381000"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pl-PL" sz="2800" dirty="0">
                <a:latin typeface="+mn-lt"/>
                <a:cs typeface="Arial" charset="0"/>
              </a:rPr>
              <a:t>napoje zawierające kofeinę (kawa, czarna/zielona herbata)- spożywane w umiarkowanych ilościach</a:t>
            </a:r>
          </a:p>
          <a:p>
            <a:pPr marL="381000" indent="-381000"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pl-PL" sz="2800" dirty="0">
                <a:latin typeface="+mn-lt"/>
                <a:cs typeface="Arial" charset="0"/>
              </a:rPr>
              <a:t>na każdą godzinę treningu dodatkowe 400- 800ml </a:t>
            </a:r>
            <a:r>
              <a:rPr lang="pl-PL" sz="2800" dirty="0" smtClean="0">
                <a:latin typeface="+mn-lt"/>
                <a:cs typeface="Arial" charset="0"/>
              </a:rPr>
              <a:t>wody mineralnej lub </a:t>
            </a:r>
            <a:r>
              <a:rPr lang="pl-PL" sz="2800" dirty="0" smtClean="0">
                <a:cs typeface="Arial" charset="0"/>
              </a:rPr>
              <a:t>napojów sportowych </a:t>
            </a:r>
            <a:endParaRPr lang="pl-PL" sz="2800" dirty="0">
              <a:latin typeface="+mn-lt"/>
              <a:cs typeface="Arial" charset="0"/>
            </a:endParaRPr>
          </a:p>
        </p:txBody>
      </p:sp>
      <p:sp>
        <p:nvSpPr>
          <p:cNvPr id="3" name="Prostokąt 2"/>
          <p:cNvSpPr>
            <a:spLocks noChangeArrowheads="1"/>
          </p:cNvSpPr>
          <p:nvPr/>
        </p:nvSpPr>
        <p:spPr bwMode="auto">
          <a:xfrm>
            <a:off x="3332163" y="549275"/>
            <a:ext cx="2608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pl-PL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Arial" charset="0"/>
              </a:rPr>
              <a:t>NAPOJE</a:t>
            </a: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 cstate="print"/>
          <a:srcRect b="21980"/>
          <a:stretch>
            <a:fillRect/>
          </a:stretch>
        </p:blipFill>
        <p:spPr bwMode="auto">
          <a:xfrm>
            <a:off x="6227763" y="4554538"/>
            <a:ext cx="291623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188640"/>
            <a:ext cx="8186738" cy="673373"/>
          </a:xfrm>
          <a:prstGeom prst="rect">
            <a:avLst/>
          </a:prstGeom>
        </p:spPr>
        <p:txBody>
          <a:bodyPr lIns="91435" tIns="45718" rIns="91435" bIns="45718"/>
          <a:lstStyle/>
          <a:p>
            <a:pPr eaLnBrk="1" hangingPunct="1">
              <a:defRPr/>
            </a:pPr>
            <a:r>
              <a:rPr lang="pl-PL" sz="32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Napoje sportowe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2275" y="1524000"/>
            <a:ext cx="8485188" cy="4191000"/>
          </a:xfrm>
          <a:prstGeom prst="rect">
            <a:avLst/>
          </a:prstGeom>
        </p:spPr>
        <p:txBody>
          <a:bodyPr lIns="91435" tIns="45718" rIns="91435" bIns="45718"/>
          <a:lstStyle/>
          <a:p>
            <a:pPr marL="457177" indent="-457177"/>
            <a:r>
              <a:rPr lang="en-US" sz="1000" dirty="0">
                <a:solidFill>
                  <a:srgbClr val="003366"/>
                </a:solidFill>
                <a:latin typeface="Bookman Old Style" pitchFamily="18" charset="0"/>
              </a:rPr>
              <a:t/>
            </a:r>
            <a:br>
              <a:rPr lang="en-US" sz="1000" dirty="0">
                <a:solidFill>
                  <a:srgbClr val="003366"/>
                </a:solidFill>
                <a:latin typeface="Bookman Old Style" pitchFamily="18" charset="0"/>
              </a:rPr>
            </a:br>
            <a:endParaRPr lang="pl-PL" sz="1000" dirty="0">
              <a:solidFill>
                <a:srgbClr val="003366"/>
              </a:solidFill>
              <a:latin typeface="Bookman Old Style" pitchFamily="18" charset="0"/>
            </a:endParaRPr>
          </a:p>
          <a:p>
            <a:pPr marL="457177" indent="-457177"/>
            <a:endParaRPr lang="pl-PL" sz="1000" dirty="0">
              <a:solidFill>
                <a:srgbClr val="003366"/>
              </a:solidFill>
              <a:latin typeface="Bookman Old Style" pitchFamily="18" charset="0"/>
            </a:endParaRPr>
          </a:p>
          <a:p>
            <a:pPr marL="457177" indent="-457177"/>
            <a:endParaRPr lang="en-US" dirty="0" smtClean="0">
              <a:solidFill>
                <a:srgbClr val="003366"/>
              </a:solidFill>
              <a:latin typeface="Bookman Old Style" pitchFamily="18" charset="0"/>
            </a:endParaRPr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 bwMode="auto">
          <a:xfrm>
            <a:off x="1547814" y="1557339"/>
            <a:ext cx="4968875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/>
          <a:lstStyle/>
          <a:p>
            <a:pPr marL="288910" indent="-288910"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pl-PL" sz="2800" kern="0" dirty="0" smtClean="0">
                <a:solidFill>
                  <a:srgbClr val="0070C0"/>
                </a:solidFill>
                <a:latin typeface="Bookman Old Style" pitchFamily="18" charset="0"/>
              </a:rPr>
              <a:t>Stymulowanie </a:t>
            </a:r>
            <a:r>
              <a:rPr lang="pl-PL" sz="2800" kern="0" dirty="0">
                <a:solidFill>
                  <a:srgbClr val="0070C0"/>
                </a:solidFill>
                <a:latin typeface="Bookman Old Style" pitchFamily="18" charset="0"/>
              </a:rPr>
              <a:t>pragnienia</a:t>
            </a:r>
          </a:p>
          <a:p>
            <a:pPr marL="288910" indent="-288910"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endParaRPr lang="pl-PL" sz="2800" kern="0" dirty="0">
              <a:solidFill>
                <a:srgbClr val="0070C0"/>
              </a:solidFill>
              <a:latin typeface="Bookman Old Style" pitchFamily="18" charset="0"/>
            </a:endParaRPr>
          </a:p>
          <a:p>
            <a:pPr marL="288910" indent="-288910"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pl-PL" sz="2800" kern="0" dirty="0">
                <a:solidFill>
                  <a:srgbClr val="0070C0"/>
                </a:solidFill>
                <a:latin typeface="Bookman Old Style" pitchFamily="18" charset="0"/>
              </a:rPr>
              <a:t>Szybkie przyswajanie</a:t>
            </a:r>
          </a:p>
          <a:p>
            <a:pPr marL="288910" indent="-288910"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endParaRPr lang="pl-PL" sz="2800" kern="0" dirty="0">
              <a:solidFill>
                <a:srgbClr val="0070C0"/>
              </a:solidFill>
              <a:latin typeface="Bookman Old Style" pitchFamily="18" charset="0"/>
            </a:endParaRPr>
          </a:p>
          <a:p>
            <a:pPr marL="288910" indent="-288910"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pl-PL" sz="2800" kern="0" dirty="0">
                <a:solidFill>
                  <a:srgbClr val="0070C0"/>
                </a:solidFill>
                <a:latin typeface="Bookman Old Style" pitchFamily="18" charset="0"/>
              </a:rPr>
              <a:t>Dobre nawadnianie</a:t>
            </a:r>
          </a:p>
          <a:p>
            <a:pPr marL="288910" indent="-288910"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endParaRPr lang="pl-PL" sz="2800" kern="0" dirty="0">
              <a:solidFill>
                <a:srgbClr val="0070C0"/>
              </a:solidFill>
              <a:latin typeface="Bookman Old Style" pitchFamily="18" charset="0"/>
            </a:endParaRPr>
          </a:p>
          <a:p>
            <a:pPr marL="288910" indent="-288910">
              <a:spcBef>
                <a:spcPct val="20000"/>
              </a:spcBef>
              <a:buClr>
                <a:schemeClr val="accent1"/>
              </a:buClr>
              <a:buSzPct val="100000"/>
              <a:defRPr/>
            </a:pPr>
            <a:r>
              <a:rPr lang="pl-PL" sz="2800" kern="0" dirty="0">
                <a:solidFill>
                  <a:srgbClr val="0070C0"/>
                </a:solidFill>
                <a:latin typeface="Bookman Old Style" pitchFamily="18" charset="0"/>
              </a:rPr>
              <a:t>Dostarczanie energii</a:t>
            </a:r>
          </a:p>
        </p:txBody>
      </p:sp>
      <p:sp>
        <p:nvSpPr>
          <p:cNvPr id="11" name="Strzałka w prawo 10"/>
          <p:cNvSpPr/>
          <p:nvPr/>
        </p:nvSpPr>
        <p:spPr>
          <a:xfrm>
            <a:off x="899592" y="1628800"/>
            <a:ext cx="504825" cy="35877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eaLnBrk="0">
              <a:defRPr/>
            </a:pPr>
            <a:endParaRPr lang="pl-PL" dirty="0">
              <a:latin typeface="Bookman Old Style" pitchFamily="18" charset="0"/>
            </a:endParaRPr>
          </a:p>
        </p:txBody>
      </p:sp>
      <p:sp>
        <p:nvSpPr>
          <p:cNvPr id="12" name="Strzałka w prawo 11"/>
          <p:cNvSpPr/>
          <p:nvPr/>
        </p:nvSpPr>
        <p:spPr>
          <a:xfrm>
            <a:off x="899592" y="2636912"/>
            <a:ext cx="504825" cy="35718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eaLnBrk="0">
              <a:defRPr/>
            </a:pPr>
            <a:endParaRPr lang="pl-PL" dirty="0">
              <a:latin typeface="Bookman Old Style" pitchFamily="18" charset="0"/>
            </a:endParaRPr>
          </a:p>
        </p:txBody>
      </p:sp>
      <p:sp>
        <p:nvSpPr>
          <p:cNvPr id="13" name="Strzałka w prawo 12"/>
          <p:cNvSpPr/>
          <p:nvPr/>
        </p:nvSpPr>
        <p:spPr>
          <a:xfrm>
            <a:off x="899592" y="3645024"/>
            <a:ext cx="530225" cy="35877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eaLnBrk="0">
              <a:defRPr/>
            </a:pPr>
            <a:endParaRPr lang="pl-PL" dirty="0">
              <a:latin typeface="Bookman Old Style" pitchFamily="18" charset="0"/>
            </a:endParaRPr>
          </a:p>
        </p:txBody>
      </p:sp>
      <p:sp>
        <p:nvSpPr>
          <p:cNvPr id="14" name="Strzałka w prawo 13"/>
          <p:cNvSpPr/>
          <p:nvPr/>
        </p:nvSpPr>
        <p:spPr>
          <a:xfrm>
            <a:off x="898670" y="4666819"/>
            <a:ext cx="530225" cy="35877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eaLnBrk="0">
              <a:defRPr/>
            </a:pPr>
            <a:endParaRPr lang="pl-PL" dirty="0">
              <a:latin typeface="Bookman Old Style" pitchFamily="18" charset="0"/>
            </a:endParaRPr>
          </a:p>
        </p:txBody>
      </p:sp>
      <p:pic>
        <p:nvPicPr>
          <p:cNvPr id="38921" name="Picture 11" descr="http://us.cdn4.123rf.com/168nwm/travmanley/travmanley0908/travmanley090800064/5354842-a-zamkn--na-zestawie-odizolowanych-sportowych-butelek-napoj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3068639"/>
            <a:ext cx="16002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 lIns="91435" tIns="45718" rIns="91435" bIns="45718"/>
          <a:lstStyle/>
          <a:p>
            <a:r>
              <a:rPr lang="pl-PL" sz="3200" dirty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Domowe napoje izotoniczne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713387"/>
          </a:xfrm>
        </p:spPr>
        <p:txBody>
          <a:bodyPr lIns="91435" tIns="45718" rIns="91435" bIns="45718"/>
          <a:lstStyle/>
          <a:p>
            <a:pPr>
              <a:buFont typeface="Wingdings" pitchFamily="2" charset="2"/>
              <a:buChar char="Ø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1.5 l wody, 3 łyżki miodu, ½ łyżeczki soli kuchennej, kilka kropli cytryny</a:t>
            </a:r>
          </a:p>
          <a:p>
            <a:pPr>
              <a:buFont typeface="Wingdings" pitchFamily="2" charset="2"/>
              <a:buChar char="Ø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55 ml (1/4 szklanki) gorącej wody, 55 ml (1/4 szklanki) wyciskanego soku z pomarańczy, 660 ml (3 szklanki) zimnej wody, 4 łyżki cukru, 2 łyżki soku z cytryny</a:t>
            </a:r>
          </a:p>
          <a:p>
            <a:pPr>
              <a:buFont typeface="Wingdings" pitchFamily="2" charset="2"/>
              <a:buChar char="Ø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200 ml koncentratu pomarańczowego, 1000ml wody, 1 g soli kuchennej</a:t>
            </a:r>
          </a:p>
          <a:p>
            <a:pPr>
              <a:buFont typeface="Wingdings" pitchFamily="2" charset="2"/>
              <a:buChar char="Ø"/>
            </a:pP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ookman Old Style" pitchFamily="18" charset="0"/>
              </a:rPr>
              <a:t>sok owocowy rozcieńczony „pół na pół” z wodą</a:t>
            </a:r>
          </a:p>
          <a:p>
            <a:endParaRPr lang="pl-PL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altLang="en-US"/>
              <a:t>Rzeszów, 24 luty 20</a:t>
            </a:r>
            <a:r>
              <a:rPr lang="en-US" altLang="en-US"/>
              <a:t>1</a:t>
            </a:r>
            <a:r>
              <a:rPr lang="pl-PL" altLang="en-US"/>
              <a:t>4 r.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print"/>
          <a:srcRect b="24088"/>
          <a:stretch>
            <a:fillRect/>
          </a:stretch>
        </p:blipFill>
        <p:spPr bwMode="auto">
          <a:xfrm>
            <a:off x="250825" y="188913"/>
            <a:ext cx="8675688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>
            <a:spLocks noChangeArrowheads="1"/>
          </p:cNvSpPr>
          <p:nvPr/>
        </p:nvSpPr>
        <p:spPr bwMode="auto">
          <a:xfrm>
            <a:off x="539750" y="476673"/>
            <a:ext cx="82804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1000" indent="-381000">
              <a:buFont typeface="Wingdings" pitchFamily="2" charset="2"/>
              <a:buChar char="§"/>
            </a:pPr>
            <a:endParaRPr lang="pl-PL" dirty="0">
              <a:solidFill>
                <a:schemeClr val="tx2"/>
              </a:solidFill>
              <a:latin typeface="Gill Sans MT" pitchFamily="34" charset="-18"/>
            </a:endParaRPr>
          </a:p>
          <a:p>
            <a:pPr marL="381000" indent="-381000" algn="ctr"/>
            <a:r>
              <a:rPr lang="pl-PL" sz="2400" b="1" dirty="0">
                <a:solidFill>
                  <a:srgbClr val="002060"/>
                </a:solidFill>
              </a:rPr>
              <a:t>2. OWOCE I WARZYWA</a:t>
            </a:r>
          </a:p>
          <a:p>
            <a:pPr marL="381000" indent="-381000" algn="ctr"/>
            <a:endParaRPr lang="pl-PL" sz="2400" b="1" dirty="0">
              <a:solidFill>
                <a:srgbClr val="002060"/>
              </a:solidFill>
            </a:endParaRPr>
          </a:p>
          <a:p>
            <a:pPr marL="381000" indent="-381000">
              <a:buFont typeface="Wingdings" pitchFamily="2" charset="2"/>
              <a:buChar char="§"/>
            </a:pPr>
            <a:r>
              <a:rPr lang="pl-PL" sz="2400" dirty="0">
                <a:solidFill>
                  <a:srgbClr val="92D050"/>
                </a:solidFill>
              </a:rPr>
              <a:t>3 razy dziennie </a:t>
            </a:r>
            <a:r>
              <a:rPr lang="pl-PL" sz="2400" dirty="0">
                <a:solidFill>
                  <a:srgbClr val="002060"/>
                </a:solidFill>
              </a:rPr>
              <a:t>warzywa, przynajmniej raz na surowo (surówka lub w całości do podgryzania)</a:t>
            </a:r>
          </a:p>
          <a:p>
            <a:pPr marL="381000" indent="-381000">
              <a:buFont typeface="Wingdings" pitchFamily="2" charset="2"/>
              <a:buNone/>
            </a:pPr>
            <a:endParaRPr lang="pl-PL" sz="2400" dirty="0">
              <a:solidFill>
                <a:srgbClr val="002060"/>
              </a:solidFill>
            </a:endParaRPr>
          </a:p>
          <a:p>
            <a:pPr marL="381000" indent="-381000">
              <a:buFont typeface="Wingdings" pitchFamily="2" charset="2"/>
              <a:buChar char="§"/>
            </a:pPr>
            <a:r>
              <a:rPr lang="pl-PL" sz="2400" dirty="0">
                <a:solidFill>
                  <a:srgbClr val="92D050"/>
                </a:solidFill>
              </a:rPr>
              <a:t>2 razy dziennie </a:t>
            </a:r>
            <a:r>
              <a:rPr lang="pl-PL" sz="2400" dirty="0">
                <a:solidFill>
                  <a:srgbClr val="002060"/>
                </a:solidFill>
              </a:rPr>
              <a:t>owoce</a:t>
            </a:r>
          </a:p>
          <a:p>
            <a:pPr marL="381000" indent="-381000">
              <a:buFont typeface="Wingdings" pitchFamily="2" charset="2"/>
              <a:buNone/>
            </a:pPr>
            <a:endParaRPr lang="pl-PL" sz="2400" dirty="0">
              <a:solidFill>
                <a:srgbClr val="002060"/>
              </a:solidFill>
            </a:endParaRPr>
          </a:p>
          <a:p>
            <a:pPr marL="381000" indent="-381000" algn="ctr">
              <a:buFont typeface="Wingdings" pitchFamily="2" charset="2"/>
              <a:buNone/>
            </a:pPr>
            <a:r>
              <a:rPr lang="pl-PL" sz="2400" dirty="0">
                <a:solidFill>
                  <a:srgbClr val="002060"/>
                </a:solidFill>
              </a:rPr>
              <a:t>1 porcja- 120g</a:t>
            </a:r>
          </a:p>
          <a:p>
            <a:pPr marL="381000" indent="-381000">
              <a:buFont typeface="Wingdings" pitchFamily="2" charset="2"/>
              <a:buNone/>
            </a:pPr>
            <a:endParaRPr lang="pl-PL" sz="2400" dirty="0">
              <a:solidFill>
                <a:srgbClr val="002060"/>
              </a:solidFill>
            </a:endParaRPr>
          </a:p>
          <a:p>
            <a:pPr marL="381000" indent="-381000">
              <a:buFont typeface="Wingdings" pitchFamily="2" charset="2"/>
              <a:buChar char="§"/>
            </a:pPr>
            <a:r>
              <a:rPr lang="pl-PL" sz="2400" dirty="0">
                <a:solidFill>
                  <a:srgbClr val="002060"/>
                </a:solidFill>
              </a:rPr>
              <a:t>Raz dziennie porcje warzyw lub owoców można zastąpić 200ml niesłodzonego </a:t>
            </a:r>
            <a:r>
              <a:rPr lang="pl-PL" sz="2400" dirty="0">
                <a:solidFill>
                  <a:srgbClr val="92D050"/>
                </a:solidFill>
              </a:rPr>
              <a:t>soku</a:t>
            </a:r>
            <a:r>
              <a:rPr lang="pl-PL" sz="2400" dirty="0">
                <a:solidFill>
                  <a:srgbClr val="002060"/>
                </a:solidFill>
              </a:rPr>
              <a:t> warzywnego lub owocowego</a:t>
            </a:r>
          </a:p>
          <a:p>
            <a:pPr marL="381000" indent="-381000">
              <a:buFont typeface="Wingdings" pitchFamily="2" charset="2"/>
              <a:buChar char="§"/>
            </a:pPr>
            <a:endParaRPr lang="pl-PL" sz="2400" dirty="0">
              <a:solidFill>
                <a:srgbClr val="002060"/>
              </a:solidFill>
            </a:endParaRPr>
          </a:p>
          <a:p>
            <a:pPr marL="381000" indent="-381000">
              <a:buFont typeface="Wingdings" pitchFamily="2" charset="2"/>
              <a:buChar char="§"/>
            </a:pPr>
            <a:r>
              <a:rPr lang="pl-PL" sz="2400" dirty="0">
                <a:solidFill>
                  <a:srgbClr val="002060"/>
                </a:solidFill>
              </a:rPr>
              <a:t>5 razy dziennie w 5 różnych kolorach</a:t>
            </a:r>
          </a:p>
          <a:p>
            <a:pPr marL="381000" indent="-381000"/>
            <a:endParaRPr lang="pl-PL" sz="2400" dirty="0">
              <a:solidFill>
                <a:schemeClr val="tx2"/>
              </a:solidFill>
            </a:endParaRPr>
          </a:p>
        </p:txBody>
      </p:sp>
      <p:pic>
        <p:nvPicPr>
          <p:cNvPr id="6" name="Obraz 5" descr="warzywa-owo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2276872"/>
            <a:ext cx="2604528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68313" y="784556"/>
            <a:ext cx="8064500" cy="7851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42792" tIns="46038" rIns="92075" bIns="0" anchor="ctr">
            <a:spAutoFit/>
          </a:bodyPr>
          <a:lstStyle/>
          <a:p>
            <a:pPr algn="ctr" eaLnBrk="0" hangingPunct="0"/>
            <a:r>
              <a:rPr kumimoji="1" lang="pl-PL" sz="2400" b="1" dirty="0">
                <a:solidFill>
                  <a:srgbClr val="0070C0"/>
                </a:solidFill>
              </a:rPr>
              <a:t>Tab. „Jedzenie tęczy”= konsumpcja pięciu kolorów </a:t>
            </a:r>
          </a:p>
          <a:p>
            <a:pPr algn="ctr" eaLnBrk="0" hangingPunct="0"/>
            <a:r>
              <a:rPr kumimoji="1" lang="pl-PL" sz="2400" b="1" dirty="0">
                <a:solidFill>
                  <a:srgbClr val="0070C0"/>
                </a:solidFill>
              </a:rPr>
              <a:t>w ciągu dnia</a:t>
            </a:r>
          </a:p>
        </p:txBody>
      </p:sp>
      <p:graphicFrame>
        <p:nvGraphicFramePr>
          <p:cNvPr id="180227" name="Group 3"/>
          <p:cNvGraphicFramePr>
            <a:graphicFrameLocks noGrp="1"/>
          </p:cNvGraphicFramePr>
          <p:nvPr/>
        </p:nvGraphicFramePr>
        <p:xfrm>
          <a:off x="468313" y="1916113"/>
          <a:ext cx="7675562" cy="4412302"/>
        </p:xfrm>
        <a:graphic>
          <a:graphicData uri="http://schemas.openxmlformats.org/drawingml/2006/table">
            <a:tbl>
              <a:tblPr/>
              <a:tblGrid>
                <a:gridCol w="2386012"/>
                <a:gridCol w="5289550"/>
              </a:tblGrid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Barwy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Przykładowe produkty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Biały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kalafior, banany, cebula, ziemniaki</a:t>
                      </a: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Zielony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brokuły, sałata, zielone jabłka, jasne winogrona, kiwi</a:t>
                      </a: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Granatowy /</a:t>
                      </a: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purpurowy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33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czarne jagody, śliwki, ciemne winogrona, rodzynki</a:t>
                      </a: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Pomarańczowy /</a:t>
                      </a: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żółty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marchew, morele, brzoskwinie, pomarańcze, melony, mango</a:t>
                      </a: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Czerwony</a:t>
                      </a: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  <a:cs typeface="Arial" charset="0"/>
                        </a:rPr>
                        <a:t>pomidory, arbuz, czereśnie, wiśnie, czerwone jabłka, czerwona papryka</a:t>
                      </a: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8675688" cy="878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84225"/>
            <a:ext cx="8229600" cy="10445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KLASYFIKACJA CHEMICZNA WĘGLOWODANÓW</a:t>
            </a:r>
            <a:endParaRPr lang="cs-CZ" sz="3200" dirty="0" smtClean="0">
              <a:solidFill>
                <a:srgbClr val="C050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quarter" idx="1"/>
          </p:nvPr>
        </p:nvGraphicFramePr>
        <p:xfrm>
          <a:off x="1547664" y="1257975"/>
          <a:ext cx="7139136" cy="5153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5594350" cy="4857403"/>
          </a:xfrm>
        </p:spPr>
        <p:txBody>
          <a:bodyPr/>
          <a:lstStyle/>
          <a:p>
            <a:pPr lvl="1" eaLnBrk="1" hangingPunct="1"/>
            <a:r>
              <a:rPr lang="pl-PL" dirty="0" smtClean="0">
                <a:solidFill>
                  <a:srgbClr val="002060"/>
                </a:solidFill>
              </a:rPr>
              <a:t>Nie ulegają hydrolizie w przewodzie pokarmowym</a:t>
            </a:r>
          </a:p>
          <a:p>
            <a:pPr lvl="1" eaLnBrk="1" hangingPunct="1"/>
            <a:r>
              <a:rPr lang="pl-PL" dirty="0" smtClean="0">
                <a:solidFill>
                  <a:srgbClr val="002060"/>
                </a:solidFill>
              </a:rPr>
              <a:t>Są bezpośrednio wchłaniane do krwi</a:t>
            </a:r>
          </a:p>
          <a:p>
            <a:pPr lvl="1" eaLnBrk="1" hangingPunct="1"/>
            <a:r>
              <a:rPr lang="pl-PL" dirty="0" smtClean="0">
                <a:solidFill>
                  <a:srgbClr val="002060"/>
                </a:solidFill>
              </a:rPr>
              <a:t>Mogą powodować nagły wzrost poziomu cukru we krwi</a:t>
            </a:r>
          </a:p>
          <a:p>
            <a:pPr lvl="1" eaLnBrk="1" hangingPunct="1"/>
            <a:r>
              <a:rPr lang="pl-PL" dirty="0" smtClean="0">
                <a:solidFill>
                  <a:srgbClr val="002060"/>
                </a:solidFill>
              </a:rPr>
              <a:t>Np. glukoza, fruktoza, galaktoza</a:t>
            </a:r>
          </a:p>
          <a:p>
            <a:pPr lvl="1" eaLnBrk="1" hangingPunct="1">
              <a:buFont typeface="Arial" charset="0"/>
              <a:buNone/>
            </a:pPr>
            <a:endParaRPr lang="pl-PL" dirty="0" smtClean="0"/>
          </a:p>
          <a:p>
            <a:pPr eaLnBrk="1" hangingPunct="1"/>
            <a:endParaRPr lang="pl-PL" sz="2400" dirty="0" smtClean="0"/>
          </a:p>
          <a:p>
            <a:pPr eaLnBrk="1" hangingPunct="1"/>
            <a:endParaRPr lang="pl-PL" sz="2400" dirty="0" smtClean="0"/>
          </a:p>
          <a:p>
            <a:pPr eaLnBrk="1" hangingPunct="1"/>
            <a:endParaRPr lang="pl-PL" sz="2400" dirty="0" smtClean="0"/>
          </a:p>
          <a:p>
            <a:pPr lvl="2" eaLnBrk="1" hangingPunct="1">
              <a:buFont typeface="Arial" charset="0"/>
              <a:buNone/>
            </a:pPr>
            <a:endParaRPr lang="pl-PL" sz="2400" dirty="0" smtClean="0"/>
          </a:p>
        </p:txBody>
      </p:sp>
      <p:pic>
        <p:nvPicPr>
          <p:cNvPr id="15363" name="Obraz 3" descr="4-reasons-blood-sugar-swing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4350" y="3749675"/>
            <a:ext cx="30924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2494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200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WĘGLOWODANY PROSTE</a:t>
            </a:r>
          </a:p>
        </p:txBody>
      </p:sp>
      <p:pic>
        <p:nvPicPr>
          <p:cNvPr id="6" name="Obraz 5" descr="cukierki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4005064"/>
            <a:ext cx="288036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080120"/>
          </a:xfrm>
        </p:spPr>
        <p:txBody>
          <a:bodyPr>
            <a:normAutofit/>
          </a:bodyPr>
          <a:lstStyle/>
          <a:p>
            <a:r>
              <a:rPr lang="pl-PL" sz="2800" dirty="0" smtClean="0"/>
              <a:t>Wyznaczenie wartości metabolizmu podstawowego (PPM) wg FAO/WHO/UNU (2004)</a:t>
            </a:r>
            <a:endParaRPr lang="pl-PL" sz="2800" dirty="0"/>
          </a:p>
        </p:txBody>
      </p:sp>
      <p:graphicFrame>
        <p:nvGraphicFramePr>
          <p:cNvPr id="4" name="Group 62"/>
          <p:cNvGraphicFramePr>
            <a:graphicFrameLocks noGrp="1"/>
          </p:cNvGraphicFramePr>
          <p:nvPr/>
        </p:nvGraphicFramePr>
        <p:xfrm>
          <a:off x="1115616" y="1340768"/>
          <a:ext cx="6767909" cy="5029200"/>
        </p:xfrm>
        <a:graphic>
          <a:graphicData uri="http://schemas.openxmlformats.org/drawingml/2006/table">
            <a:tbl>
              <a:tblPr/>
              <a:tblGrid>
                <a:gridCol w="1652684"/>
                <a:gridCol w="1714601"/>
                <a:gridCol w="3400624"/>
              </a:tblGrid>
              <a:tr h="44852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Płeć</a:t>
                      </a: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Wiek (lata)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Równanie (MJ/dzień)</a:t>
                      </a: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860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Mężczyźni</a:t>
                      </a: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&lt;3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3-10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10-18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18-30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30-60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≥60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PPM= 0,249 * W – 0,127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PPM= 0,095 * W + 2,110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PPM= 0,074 * W + 2,754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PPM=0,063 * W + 2,896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PPM=0,048 * W + 3,653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PPM=0,049 * W + 2,459</a:t>
                      </a: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860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Kobiety</a:t>
                      </a: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&lt;3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3-10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10-17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18-29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30-59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≥60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PPM= 0,244 * W – 0,130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PPM= 0,085 * W + 2,033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PPM= 0,056 * W + 2,898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PPM=0,062 * W + 2,036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PPM=0,034 * W + 3,538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PPM=0,038 * W + 2,755</a:t>
                      </a: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INDEKS GLIKEMICZNY</a:t>
            </a:r>
          </a:p>
        </p:txBody>
      </p:sp>
      <p:sp>
        <p:nvSpPr>
          <p:cNvPr id="83970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eaLnBrk="1" hangingPunct="1"/>
            <a:r>
              <a:rPr lang="pl-PL" sz="2400" dirty="0" smtClean="0"/>
              <a:t>Procentowy wzrost poziomu glukozy we krwi po spożyciu porcji produktu (po 2-3h) w porównaniu do wzrostu po czystej glukozie (IG=100)</a:t>
            </a:r>
          </a:p>
          <a:p>
            <a:pPr eaLnBrk="1" hangingPunct="1"/>
            <a:endParaRPr lang="cs-CZ" sz="2400" dirty="0" smtClean="0"/>
          </a:p>
          <a:p>
            <a:pPr eaLnBrk="1" hangingPunct="1"/>
            <a:r>
              <a:rPr lang="pl-PL" sz="2400" dirty="0" smtClean="0">
                <a:solidFill>
                  <a:srgbClr val="002060"/>
                </a:solidFill>
              </a:rPr>
              <a:t>porcja produktu zawierająca 50 g przyswajalnych węglowodanów</a:t>
            </a:r>
          </a:p>
          <a:p>
            <a:pPr eaLnBrk="1" hangingPunct="1"/>
            <a:endParaRPr lang="pl-PL" sz="24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pl-PL" sz="2400" dirty="0" smtClean="0"/>
              <a:t>IG nie dotyczy białek i tłuszczów (nie powodują wysokiego wzrostu </a:t>
            </a:r>
            <a:r>
              <a:rPr lang="pl-PL" sz="2400" dirty="0" err="1" smtClean="0"/>
              <a:t>glikemii</a:t>
            </a:r>
            <a:r>
              <a:rPr lang="pl-PL" sz="2400" dirty="0" smtClean="0"/>
              <a:t>) </a:t>
            </a:r>
            <a:endParaRPr lang="cs-CZ" sz="2400" dirty="0" smtClean="0"/>
          </a:p>
        </p:txBody>
      </p:sp>
      <p:pic>
        <p:nvPicPr>
          <p:cNvPr id="18436" name="Obraz 6" descr="i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1050" y="4384675"/>
            <a:ext cx="328295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3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smtClean="0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RÓŻNICA POMIĘDZY </a:t>
            </a:r>
            <a:br>
              <a:rPr lang="pl-PL" sz="3200" smtClean="0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sz="3200" smtClean="0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WYSOKIM A NISKIM IG </a:t>
            </a:r>
          </a:p>
        </p:txBody>
      </p:sp>
      <p:pic>
        <p:nvPicPr>
          <p:cNvPr id="19459" name="Obraz 3" descr="1246_765x1015_wykres1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 l="-18881" r="-18881"/>
          <a:stretch>
            <a:fillRect/>
          </a:stretch>
        </p:blipFill>
        <p:spPr>
          <a:xfrm>
            <a:off x="457200" y="1855365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ŁADUNEK GLIKEMICZNY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pl-PL" sz="2400" dirty="0" smtClean="0"/>
              <a:t>Pozwala na dokładniejsze obliczenie, jaki wpływ ma dana porcja węglowodanów na podniesienie cukru</a:t>
            </a:r>
            <a:endParaRPr lang="cs-CZ" sz="2400" dirty="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pl-PL" sz="2400" dirty="0" smtClean="0"/>
              <a:t>  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pl-PL" sz="2400" dirty="0" smtClean="0"/>
              <a:t>ŁG=</a:t>
            </a:r>
          </a:p>
          <a:p>
            <a:pPr marL="0" indent="0" eaLnBrk="1" hangingPunct="1">
              <a:lnSpc>
                <a:spcPct val="80000"/>
              </a:lnSpc>
            </a:pPr>
            <a:endParaRPr lang="pl-PL" sz="2400" dirty="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pl-PL" sz="2400" dirty="0" smtClean="0"/>
              <a:t>Marchewka gotowana IG- 85 ŁG- 7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pl-PL" sz="2400" dirty="0" smtClean="0"/>
              <a:t>Baton Mars IG- 65 ŁG- 49</a:t>
            </a:r>
          </a:p>
          <a:p>
            <a:pPr marL="0" indent="0" eaLnBrk="1" hangingPunct="1">
              <a:lnSpc>
                <a:spcPct val="80000"/>
              </a:lnSpc>
            </a:pPr>
            <a:endParaRPr lang="pl-PL" sz="2400" dirty="0" smtClean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pl-PL" sz="2400" dirty="0" smtClean="0"/>
              <a:t>Gotowana marchewka, nie oddziałuje znacząco na </a:t>
            </a:r>
            <a:r>
              <a:rPr lang="pl-PL" sz="2400" dirty="0" err="1" smtClean="0"/>
              <a:t>glikemię</a:t>
            </a:r>
            <a:r>
              <a:rPr lang="pl-PL" sz="2400" dirty="0" smtClean="0"/>
              <a:t> po posiłkową, ze względu na bardzo małą ilość węglowodanów w porcji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cs-CZ" sz="2700" dirty="0" smtClean="0"/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Gill Sans MT" pitchFamily="34" charset="-18"/>
            </a:endParaRPr>
          </a:p>
        </p:txBody>
      </p:sp>
      <p:pic>
        <p:nvPicPr>
          <p:cNvPr id="593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275" y="2565400"/>
            <a:ext cx="57594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IG W DIECIE SPORTOWCÓW</a:t>
            </a:r>
          </a:p>
        </p:txBody>
      </p:sp>
      <p:sp>
        <p:nvSpPr>
          <p:cNvPr id="6144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sz="2400" dirty="0" smtClean="0"/>
              <a:t>Produkty o wysokim IG: mniejszy wpływ na poziom glukozy i insuliny we krwi u sportowców niż u osób niećwiczących</a:t>
            </a:r>
          </a:p>
          <a:p>
            <a:pPr eaLnBrk="1" hangingPunct="1">
              <a:lnSpc>
                <a:spcPct val="90000"/>
              </a:lnSpc>
            </a:pPr>
            <a:endParaRPr lang="pl-PL" sz="2400" dirty="0" smtClean="0"/>
          </a:p>
          <a:p>
            <a:pPr eaLnBrk="1" hangingPunct="1">
              <a:lnSpc>
                <a:spcPct val="90000"/>
              </a:lnSpc>
            </a:pPr>
            <a:r>
              <a:rPr lang="pl-PL" sz="2400" dirty="0" smtClean="0"/>
              <a:t>Aktywność fizyczna modyfikuje reakcję </a:t>
            </a:r>
            <a:r>
              <a:rPr lang="pl-PL" sz="2400" dirty="0" err="1" smtClean="0"/>
              <a:t>glikemiczną</a:t>
            </a:r>
            <a:endParaRPr lang="pl-PL" sz="2400" dirty="0" smtClean="0"/>
          </a:p>
          <a:p>
            <a:pPr eaLnBrk="1" hangingPunct="1">
              <a:lnSpc>
                <a:spcPct val="90000"/>
              </a:lnSpc>
            </a:pPr>
            <a:endParaRPr lang="pl-PL" sz="2400" dirty="0" smtClean="0"/>
          </a:p>
          <a:p>
            <a:pPr eaLnBrk="1" hangingPunct="1">
              <a:lnSpc>
                <a:spcPct val="90000"/>
              </a:lnSpc>
            </a:pPr>
            <a:r>
              <a:rPr lang="pl-PL" sz="2400" dirty="0" smtClean="0"/>
              <a:t>Sportowcy + produkty wysokim IG = wzrost poziomu insuliny dużo niższy niż wynika z tabeli IG</a:t>
            </a:r>
          </a:p>
          <a:p>
            <a:pPr eaLnBrk="1" hangingPunct="1">
              <a:lnSpc>
                <a:spcPct val="90000"/>
              </a:lnSpc>
            </a:pPr>
            <a:endParaRPr lang="pl-PL" sz="2400" dirty="0" smtClean="0"/>
          </a:p>
          <a:p>
            <a:pPr eaLnBrk="1" hangingPunct="1">
              <a:lnSpc>
                <a:spcPct val="90000"/>
              </a:lnSpc>
            </a:pPr>
            <a:r>
              <a:rPr lang="pl-PL" sz="2400" dirty="0" smtClean="0"/>
              <a:t>Tabele IG- jako przybliżony przewodnik wpływu produktów na fizjologię wysiłku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GLIKOGEN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pl-PL" sz="2400" dirty="0" smtClean="0"/>
              <a:t>Skondensowane cząsteczki glukozy </a:t>
            </a:r>
            <a:br>
              <a:rPr lang="pl-PL" sz="2400" dirty="0" smtClean="0"/>
            </a:br>
            <a:r>
              <a:rPr lang="pl-PL" sz="2400" dirty="0" smtClean="0"/>
              <a:t>(ok. 100 tys. reszt glukozy)</a:t>
            </a:r>
            <a:endParaRPr lang="cs-CZ" sz="2400" dirty="0" smtClean="0"/>
          </a:p>
          <a:p>
            <a:pPr eaLnBrk="1" hangingPunct="1"/>
            <a:r>
              <a:rPr lang="pl-PL" sz="2400" dirty="0" smtClean="0"/>
              <a:t>Wypoczęty, w pełni zregenerowany sportowiec</a:t>
            </a:r>
          </a:p>
          <a:p>
            <a:pPr eaLnBrk="1" hangingPunct="1">
              <a:buNone/>
            </a:pPr>
            <a:r>
              <a:rPr lang="pl-PL" sz="2400" dirty="0" smtClean="0"/>
              <a:t> </a:t>
            </a:r>
          </a:p>
          <a:p>
            <a:pPr lvl="2" eaLnBrk="1" hangingPunct="1"/>
            <a:r>
              <a:rPr lang="pl-PL" sz="2400" dirty="0" smtClean="0">
                <a:solidFill>
                  <a:srgbClr val="002060"/>
                </a:solidFill>
                <a:latin typeface="Calibri" pitchFamily="34" charset="0"/>
              </a:rPr>
              <a:t>100% glikogenu mięśniowego</a:t>
            </a:r>
          </a:p>
          <a:p>
            <a:pPr lvl="3" eaLnBrk="1" hangingPunct="1">
              <a:buFont typeface="Arial" pitchFamily="34" charset="0"/>
              <a:buChar char="•"/>
            </a:pPr>
            <a:r>
              <a:rPr lang="pl-PL" sz="2400" dirty="0" smtClean="0">
                <a:solidFill>
                  <a:srgbClr val="002060"/>
                </a:solidFill>
                <a:latin typeface="Calibri" pitchFamily="34" charset="0"/>
              </a:rPr>
              <a:t>2g/ 100g tkanki mięśniowej</a:t>
            </a:r>
          </a:p>
          <a:p>
            <a:pPr lvl="3" eaLnBrk="1" hangingPunct="1">
              <a:buFont typeface="Arial" pitchFamily="34" charset="0"/>
              <a:buChar char="•"/>
            </a:pPr>
            <a:r>
              <a:rPr lang="pl-PL" sz="2400" dirty="0" smtClean="0">
                <a:solidFill>
                  <a:srgbClr val="002060"/>
                </a:solidFill>
                <a:latin typeface="Calibri" pitchFamily="34" charset="0"/>
              </a:rPr>
              <a:t>80-100 minut intensywnego wysiłku fizycznego</a:t>
            </a:r>
          </a:p>
          <a:p>
            <a:pPr lvl="3" eaLnBrk="1" hangingPunct="1">
              <a:buFont typeface="Arial" pitchFamily="34" charset="0"/>
              <a:buChar char="•"/>
            </a:pPr>
            <a:r>
              <a:rPr lang="pl-PL" sz="2400" u="sng" dirty="0" smtClean="0">
                <a:solidFill>
                  <a:srgbClr val="002060"/>
                </a:solidFill>
                <a:latin typeface="Calibri" pitchFamily="34" charset="0"/>
              </a:rPr>
              <a:t>100% można zgromadzić stosując normalną dietę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200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ZALEŻNOŚĆ CZASU WYSIŁKU OD ZGROMADZONEGO GLIKOGENU</a:t>
            </a:r>
          </a:p>
        </p:txBody>
      </p:sp>
      <p:pic>
        <p:nvPicPr>
          <p:cNvPr id="27651" name="Content Placeholder 3" descr="wykres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155" r="4155"/>
          <a:stretch>
            <a:fillRect/>
          </a:stretch>
        </p:blipFill>
        <p:spPr>
          <a:xfrm>
            <a:off x="457200" y="1783357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43210"/>
            <a:ext cx="8229600" cy="76956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OBRÓT GLUKOZY W ORGANIZMIE </a:t>
            </a:r>
          </a:p>
        </p:txBody>
      </p:sp>
      <p:pic>
        <p:nvPicPr>
          <p:cNvPr id="37891" name="Symbol zastępczy zawartości 3" descr="schetam_watroba_trzustka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1417638"/>
            <a:ext cx="7618412" cy="48641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934325" cy="1143000"/>
          </a:xfrm>
        </p:spPr>
        <p:txBody>
          <a:bodyPr/>
          <a:lstStyle/>
          <a:p>
            <a:pPr eaLnBrk="1" hangingPunct="1"/>
            <a:r>
              <a:rPr lang="pl-PL" sz="3200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WĘGLOWODANY W DIECIE SPORTOWCÓW</a:t>
            </a:r>
          </a:p>
        </p:txBody>
      </p:sp>
      <p:sp>
        <p:nvSpPr>
          <p:cNvPr id="43011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768475"/>
            <a:ext cx="8229600" cy="4525963"/>
          </a:xfrm>
        </p:spPr>
        <p:txBody>
          <a:bodyPr/>
          <a:lstStyle/>
          <a:p>
            <a:pPr eaLnBrk="1" hangingPunct="1"/>
            <a:r>
              <a:rPr lang="pl-PL" sz="2400" dirty="0" smtClean="0"/>
              <a:t>Ważne, bez względu na specyfikę dyscypliny</a:t>
            </a:r>
          </a:p>
          <a:p>
            <a:pPr eaLnBrk="1" hangingPunct="1"/>
            <a:r>
              <a:rPr lang="pl-PL" sz="2400" dirty="0" smtClean="0"/>
              <a:t>Źródło energii:</a:t>
            </a:r>
          </a:p>
          <a:p>
            <a:pPr lvl="1" eaLnBrk="1" hangingPunct="1"/>
            <a:r>
              <a:rPr lang="pl-PL" sz="2400" dirty="0" smtClean="0">
                <a:solidFill>
                  <a:srgbClr val="002060"/>
                </a:solidFill>
                <a:latin typeface="Calibri" pitchFamily="34" charset="0"/>
              </a:rPr>
              <a:t>Najtańsze</a:t>
            </a:r>
          </a:p>
          <a:p>
            <a:pPr lvl="1" eaLnBrk="1" hangingPunct="1"/>
            <a:r>
              <a:rPr lang="pl-PL" sz="2400" dirty="0" smtClean="0">
                <a:solidFill>
                  <a:srgbClr val="002060"/>
                </a:solidFill>
                <a:latin typeface="Calibri" pitchFamily="34" charset="0"/>
              </a:rPr>
              <a:t>Dobrze przyswajalne</a:t>
            </a:r>
          </a:p>
          <a:p>
            <a:pPr lvl="1" eaLnBrk="1" hangingPunct="1"/>
            <a:r>
              <a:rPr lang="pl-PL" sz="2400" dirty="0" smtClean="0">
                <a:solidFill>
                  <a:srgbClr val="002060"/>
                </a:solidFill>
                <a:latin typeface="Calibri" pitchFamily="34" charset="0"/>
              </a:rPr>
              <a:t>Najbardziej ekonomiczne- do utylizacji organizm zużywa niewiele tlenu</a:t>
            </a:r>
          </a:p>
          <a:p>
            <a:pPr lvl="2" eaLnBrk="1" hangingPunct="1"/>
            <a:r>
              <a:rPr lang="pl-PL" sz="2400" dirty="0" smtClean="0">
                <a:solidFill>
                  <a:srgbClr val="002060"/>
                </a:solidFill>
                <a:latin typeface="Calibri" pitchFamily="34" charset="0"/>
              </a:rPr>
              <a:t>W fosforylacji tlenowej (wysiłek aerobowy)</a:t>
            </a:r>
          </a:p>
          <a:p>
            <a:pPr lvl="1" eaLnBrk="1" hangingPunct="1"/>
            <a:r>
              <a:rPr lang="pl-PL" sz="2400" dirty="0" smtClean="0">
                <a:solidFill>
                  <a:srgbClr val="002060"/>
                </a:solidFill>
                <a:latin typeface="Calibri" pitchFamily="34" charset="0"/>
              </a:rPr>
              <a:t>Mogą być metabolizowane w warunkach beztlenowych</a:t>
            </a:r>
          </a:p>
          <a:p>
            <a:pPr lvl="2" eaLnBrk="1" hangingPunct="1"/>
            <a:r>
              <a:rPr lang="pl-PL" sz="2400" dirty="0" smtClean="0">
                <a:solidFill>
                  <a:srgbClr val="002060"/>
                </a:solidFill>
                <a:latin typeface="Calibri" pitchFamily="34" charset="0"/>
              </a:rPr>
              <a:t>W procesie glikolizy (wysiłek anaerobowy)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 bwMode="auto">
          <a:xfrm>
            <a:off x="457200" y="765175"/>
            <a:ext cx="8229600" cy="7191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r>
              <a:rPr lang="pl-PL" sz="3200" b="1" dirty="0" smtClean="0"/>
              <a:t>ŹRÓDŁA WĘGLOWODANÓW W DIECIE</a:t>
            </a:r>
          </a:p>
        </p:txBody>
      </p:sp>
      <p:sp>
        <p:nvSpPr>
          <p:cNvPr id="4" name="Elipsa 3"/>
          <p:cNvSpPr/>
          <p:nvPr/>
        </p:nvSpPr>
        <p:spPr>
          <a:xfrm>
            <a:off x="971600" y="1412776"/>
            <a:ext cx="7272808" cy="5112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pole tekstowe 6"/>
          <p:cNvSpPr txBox="1">
            <a:spLocks noChangeArrowheads="1"/>
          </p:cNvSpPr>
          <p:nvPr/>
        </p:nvSpPr>
        <p:spPr bwMode="auto">
          <a:xfrm>
            <a:off x="3059832" y="1340768"/>
            <a:ext cx="32061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rgbClr val="002060"/>
                </a:solidFill>
                <a:latin typeface="Calibri" pitchFamily="34" charset="0"/>
                <a:cs typeface="+mn-cs"/>
              </a:rPr>
              <a:t>węglowodany złożone</a:t>
            </a:r>
          </a:p>
        </p:txBody>
      </p:sp>
      <p:pic>
        <p:nvPicPr>
          <p:cNvPr id="6" name="Obraz 10" descr="chlebyus_wieloziarnist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501008"/>
            <a:ext cx="1872208" cy="140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11" descr="ziemniak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941168"/>
            <a:ext cx="1617071" cy="13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12" descr="makaron pełnoziarnisty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204864"/>
            <a:ext cx="196351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27" descr="ryż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2204864"/>
            <a:ext cx="1655389" cy="12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34" descr="płatki owsian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4941168"/>
            <a:ext cx="187125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35" descr="ryż_dziki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2204864"/>
            <a:ext cx="1656184" cy="124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ymbol zastępczy zawartości 32" descr="kasza ugotowana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0" y="3501008"/>
            <a:ext cx="20483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Symbol zastępczy zawartości 12" descr="kasza jaglana.jpg"/>
          <p:cNvPicPr>
            <a:picLocks noGrp="1" noChangeAspect="1"/>
          </p:cNvPicPr>
          <p:nvPr>
            <p:ph idx="1"/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3707904" y="3501008"/>
            <a:ext cx="1992624" cy="1369929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 bwMode="auto">
          <a:xfrm>
            <a:off x="457200" y="765175"/>
            <a:ext cx="8229600" cy="7191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/>
            <a:r>
              <a:rPr lang="pl-PL" sz="3200" b="1" dirty="0" smtClean="0"/>
              <a:t>ŹRÓDŁA WĘGLOWODANÓW W DIECIE</a:t>
            </a:r>
            <a:endParaRPr lang="pl-PL" sz="3200" dirty="0" smtClean="0"/>
          </a:p>
        </p:txBody>
      </p:sp>
      <p:sp>
        <p:nvSpPr>
          <p:cNvPr id="13" name="Elipsa 12"/>
          <p:cNvSpPr/>
          <p:nvPr/>
        </p:nvSpPr>
        <p:spPr>
          <a:xfrm>
            <a:off x="971600" y="1412776"/>
            <a:ext cx="7272808" cy="5112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992442" y="1700808"/>
            <a:ext cx="3211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 smtClean="0">
                <a:solidFill>
                  <a:srgbClr val="002060"/>
                </a:solidFill>
              </a:rPr>
              <a:t>węglowodany proste</a:t>
            </a:r>
            <a:endParaRPr lang="pl-PL" sz="2800" dirty="0">
              <a:solidFill>
                <a:srgbClr val="002060"/>
              </a:solidFill>
            </a:endParaRPr>
          </a:p>
        </p:txBody>
      </p:sp>
      <p:pic>
        <p:nvPicPr>
          <p:cNvPr id="15" name="Symbol zastępczy zawartości 14" descr="owoce trop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35696" y="2276873"/>
            <a:ext cx="1824203" cy="1368152"/>
          </a:xfrm>
          <a:noFill/>
          <a:ln>
            <a:miter lim="800000"/>
            <a:headEnd/>
            <a:tailEnd/>
          </a:ln>
        </p:spPr>
      </p:pic>
      <p:pic>
        <p:nvPicPr>
          <p:cNvPr id="16" name="Obraz 15" descr="cukier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276872"/>
            <a:ext cx="1773477" cy="1339960"/>
          </a:xfrm>
          <a:prstGeom prst="rect">
            <a:avLst/>
          </a:prstGeom>
        </p:spPr>
      </p:pic>
      <p:pic>
        <p:nvPicPr>
          <p:cNvPr id="17" name="Obraz 16" descr="ciasto tortowe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3789040"/>
            <a:ext cx="1872208" cy="1341749"/>
          </a:xfrm>
          <a:prstGeom prst="rect">
            <a:avLst/>
          </a:prstGeom>
        </p:spPr>
      </p:pic>
      <p:pic>
        <p:nvPicPr>
          <p:cNvPr id="18" name="Obraz 17" descr="mio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3789040"/>
            <a:ext cx="2059584" cy="1368152"/>
          </a:xfrm>
          <a:prstGeom prst="rect">
            <a:avLst/>
          </a:prstGeom>
        </p:spPr>
      </p:pic>
      <p:pic>
        <p:nvPicPr>
          <p:cNvPr id="19" name="Obraz 18" descr="cuki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3789040"/>
            <a:ext cx="1800200" cy="1350150"/>
          </a:xfrm>
          <a:prstGeom prst="rect">
            <a:avLst/>
          </a:prstGeom>
        </p:spPr>
      </p:pic>
      <p:pic>
        <p:nvPicPr>
          <p:cNvPr id="20" name="Obraz 19" descr="sok wyciskany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2276872"/>
            <a:ext cx="2049666" cy="1368152"/>
          </a:xfrm>
          <a:prstGeom prst="rect">
            <a:avLst/>
          </a:prstGeom>
        </p:spPr>
      </p:pic>
      <p:pic>
        <p:nvPicPr>
          <p:cNvPr id="21" name="Obraz 20" descr="konfitur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79912" y="5157192"/>
            <a:ext cx="1690623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775325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Współczynnik charakteryzujący średni poziom aktywności fizycznej w ciągu doby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</a:t>
            </a:r>
            <a:r>
              <a:rPr lang="pl-PL" dirty="0" smtClean="0"/>
              <a:t>(</a:t>
            </a:r>
            <a:r>
              <a:rPr lang="pl-PL" dirty="0" err="1" smtClean="0"/>
              <a:t>Physical</a:t>
            </a:r>
            <a:r>
              <a:rPr lang="pl-PL" dirty="0" smtClean="0"/>
              <a:t> </a:t>
            </a:r>
            <a:r>
              <a:rPr lang="pl-PL" dirty="0" err="1" smtClean="0"/>
              <a:t>Activity</a:t>
            </a:r>
            <a:r>
              <a:rPr lang="pl-PL" dirty="0" smtClean="0"/>
              <a:t> </a:t>
            </a:r>
            <a:r>
              <a:rPr lang="pl-PL" dirty="0" err="1" smtClean="0"/>
              <a:t>Level</a:t>
            </a:r>
            <a:r>
              <a:rPr lang="pl-PL" dirty="0" smtClean="0"/>
              <a:t>- </a:t>
            </a:r>
            <a:r>
              <a:rPr lang="pl-PL" b="1" dirty="0" smtClean="0"/>
              <a:t>PAL</a:t>
            </a:r>
            <a:r>
              <a:rPr lang="pl-PL" dirty="0" smtClean="0"/>
              <a:t>)</a:t>
            </a:r>
            <a:endParaRPr lang="pl-PL" dirty="0" smtClean="0">
              <a:latin typeface="Gill Sans MT" pitchFamily="34" charset="-18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11188" y="2420938"/>
          <a:ext cx="7920880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558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latin typeface="+mn-lt"/>
                          <a:ea typeface="Calibri"/>
                          <a:cs typeface="Times New Roman"/>
                        </a:rPr>
                        <a:t>Tryb życia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latin typeface="+mn-lt"/>
                          <a:ea typeface="Calibri"/>
                          <a:cs typeface="Times New Roman"/>
                        </a:rPr>
                        <a:t>PAL</a:t>
                      </a:r>
                    </a:p>
                  </a:txBody>
                  <a:tcPr marL="68580" marR="68580" marT="0" marB="0"/>
                </a:tc>
              </a:tr>
              <a:tr h="1745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latin typeface="+mn-lt"/>
                          <a:ea typeface="Calibri"/>
                          <a:cs typeface="Times New Roman"/>
                        </a:rPr>
                        <a:t>Mało </a:t>
                      </a:r>
                      <a:r>
                        <a:rPr lang="pl-PL" sz="1800" dirty="0" smtClean="0">
                          <a:latin typeface="+mn-lt"/>
                          <a:ea typeface="Calibri"/>
                          <a:cs typeface="Times New Roman"/>
                        </a:rPr>
                        <a:t>aktywny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 smtClean="0">
                          <a:latin typeface="+mn-lt"/>
                          <a:ea typeface="Calibri"/>
                          <a:cs typeface="Times New Roman"/>
                        </a:rPr>
                        <a:t>Umiarkowanie </a:t>
                      </a:r>
                      <a:r>
                        <a:rPr lang="pl-PL" sz="1800" dirty="0">
                          <a:latin typeface="+mn-lt"/>
                          <a:ea typeface="Calibri"/>
                          <a:cs typeface="Times New Roman"/>
                        </a:rPr>
                        <a:t>aktywny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 smtClean="0">
                          <a:latin typeface="+mn-lt"/>
                          <a:ea typeface="Calibri"/>
                          <a:cs typeface="Times New Roman"/>
                        </a:rPr>
                        <a:t>Bardzo </a:t>
                      </a:r>
                      <a:r>
                        <a:rPr lang="pl-PL" sz="1800" dirty="0">
                          <a:latin typeface="+mn-lt"/>
                          <a:ea typeface="Calibri"/>
                          <a:cs typeface="Times New Roman"/>
                        </a:rPr>
                        <a:t>aktywny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latin typeface="+mn-lt"/>
                          <a:ea typeface="Calibri"/>
                          <a:cs typeface="Times New Roman"/>
                        </a:rPr>
                        <a:t>1,40 – </a:t>
                      </a:r>
                      <a:r>
                        <a:rPr lang="pl-PL" sz="1800" dirty="0" smtClean="0">
                          <a:latin typeface="+mn-lt"/>
                          <a:ea typeface="Calibri"/>
                          <a:cs typeface="Times New Roman"/>
                        </a:rPr>
                        <a:t>1,69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 smtClean="0">
                          <a:latin typeface="+mn-lt"/>
                          <a:ea typeface="Calibri"/>
                          <a:cs typeface="Times New Roman"/>
                        </a:rPr>
                        <a:t>1,70 – 1,99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 smtClean="0">
                          <a:latin typeface="+mn-lt"/>
                          <a:ea typeface="Calibri"/>
                          <a:cs typeface="Times New Roman"/>
                        </a:rPr>
                        <a:t>2,00 </a:t>
                      </a:r>
                      <a:r>
                        <a:rPr lang="pl-PL" sz="1800" dirty="0">
                          <a:latin typeface="+mn-lt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pl-PL" sz="1800" dirty="0" smtClean="0">
                          <a:latin typeface="+mn-lt"/>
                          <a:ea typeface="Calibri"/>
                          <a:cs typeface="Times New Roman"/>
                        </a:rPr>
                        <a:t>2,40</a:t>
                      </a:r>
                      <a:endParaRPr lang="pl-PL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>
            <a:spLocks noChangeArrowheads="1"/>
          </p:cNvSpPr>
          <p:nvPr/>
        </p:nvSpPr>
        <p:spPr bwMode="auto">
          <a:xfrm>
            <a:off x="323850" y="332656"/>
            <a:ext cx="84963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1000" indent="-381000" algn="ctr"/>
            <a:r>
              <a:rPr lang="pl-PL" sz="2000" b="1" dirty="0">
                <a:solidFill>
                  <a:srgbClr val="002060"/>
                </a:solidFill>
              </a:rPr>
              <a:t>3</a:t>
            </a:r>
            <a:r>
              <a:rPr lang="pl-PL" sz="2200" b="1" dirty="0">
                <a:solidFill>
                  <a:srgbClr val="002060"/>
                </a:solidFill>
              </a:rPr>
              <a:t>. PRODUKTY Z PEŁNEGO ZIARNA </a:t>
            </a:r>
            <a:r>
              <a:rPr lang="pl-PL" sz="2200" dirty="0">
                <a:solidFill>
                  <a:srgbClr val="002060"/>
                </a:solidFill>
              </a:rPr>
              <a:t>(co najmniej 2 porcje) lub </a:t>
            </a:r>
            <a:r>
              <a:rPr lang="pl-PL" sz="2200" b="1" dirty="0">
                <a:solidFill>
                  <a:srgbClr val="002060"/>
                </a:solidFill>
              </a:rPr>
              <a:t>WARZYWA</a:t>
            </a:r>
            <a:r>
              <a:rPr lang="pl-PL" sz="2200" dirty="0">
                <a:solidFill>
                  <a:srgbClr val="002060"/>
                </a:solidFill>
              </a:rPr>
              <a:t> </a:t>
            </a:r>
            <a:r>
              <a:rPr lang="pl-PL" sz="2200" b="1" dirty="0">
                <a:solidFill>
                  <a:srgbClr val="002060"/>
                </a:solidFill>
              </a:rPr>
              <a:t>STRĄCZKOWE</a:t>
            </a:r>
            <a:r>
              <a:rPr lang="pl-PL" sz="2200" dirty="0">
                <a:solidFill>
                  <a:srgbClr val="002060"/>
                </a:solidFill>
              </a:rPr>
              <a:t> lub </a:t>
            </a:r>
            <a:r>
              <a:rPr lang="pl-PL" sz="2200" b="1" dirty="0">
                <a:solidFill>
                  <a:srgbClr val="002060"/>
                </a:solidFill>
              </a:rPr>
              <a:t>ZIEMNIAKI</a:t>
            </a:r>
            <a:r>
              <a:rPr lang="pl-PL" sz="2200" dirty="0">
                <a:solidFill>
                  <a:srgbClr val="002060"/>
                </a:solidFill>
              </a:rPr>
              <a:t>-</a:t>
            </a:r>
          </a:p>
          <a:p>
            <a:pPr marL="381000" indent="-381000" algn="ctr"/>
            <a:r>
              <a:rPr lang="pl-PL" sz="2200" dirty="0" smtClean="0">
                <a:solidFill>
                  <a:srgbClr val="002060"/>
                </a:solidFill>
              </a:rPr>
              <a:t>w </a:t>
            </a:r>
            <a:r>
              <a:rPr lang="pl-PL" sz="2200" dirty="0">
                <a:solidFill>
                  <a:srgbClr val="002060"/>
                </a:solidFill>
              </a:rPr>
              <a:t>każdym głównym posiłku  </a:t>
            </a:r>
            <a:r>
              <a:rPr lang="pl-PL" sz="2200" b="1" dirty="0">
                <a:solidFill>
                  <a:srgbClr val="002060"/>
                </a:solidFill>
              </a:rPr>
              <a:t>(3 x dziennie)</a:t>
            </a:r>
          </a:p>
          <a:p>
            <a:pPr marL="381000" indent="-381000" algn="ctr"/>
            <a:endParaRPr lang="pl-PL" sz="2200" dirty="0">
              <a:solidFill>
                <a:srgbClr val="002060"/>
              </a:solidFill>
            </a:endParaRPr>
          </a:p>
          <a:p>
            <a:pPr marL="381000" indent="-381000" algn="ctr">
              <a:buFont typeface="Wingdings" pitchFamily="2" charset="2"/>
              <a:buChar char="§"/>
            </a:pPr>
            <a:r>
              <a:rPr lang="pl-PL" sz="2200" dirty="0">
                <a:solidFill>
                  <a:srgbClr val="002060"/>
                </a:solidFill>
              </a:rPr>
              <a:t>Jedna porcja to: 75- 125 g pieczywa </a:t>
            </a:r>
          </a:p>
          <a:p>
            <a:pPr marL="381000" indent="-381000" algn="ctr"/>
            <a:r>
              <a:rPr lang="pl-PL" sz="2200" dirty="0">
                <a:solidFill>
                  <a:srgbClr val="002060"/>
                </a:solidFill>
              </a:rPr>
              <a:t>			    lub 60- 100g roślin strączkowych (fasola, soczewica, groch)</a:t>
            </a:r>
          </a:p>
          <a:p>
            <a:pPr marL="381000" indent="-381000" algn="ctr"/>
            <a:r>
              <a:rPr lang="pl-PL" sz="2200" dirty="0">
                <a:solidFill>
                  <a:srgbClr val="002060"/>
                </a:solidFill>
              </a:rPr>
              <a:t>			    lub 180- 300 g ziemniaków</a:t>
            </a:r>
          </a:p>
          <a:p>
            <a:pPr marL="381000" indent="-381000" algn="ctr"/>
            <a:r>
              <a:rPr lang="pl-PL" sz="2200" dirty="0">
                <a:solidFill>
                  <a:srgbClr val="002060"/>
                </a:solidFill>
              </a:rPr>
              <a:t>			    lub 45- 75 makaronów, kasz, ryżu</a:t>
            </a:r>
          </a:p>
          <a:p>
            <a:pPr marL="381000" indent="-381000" algn="ctr">
              <a:buFont typeface="Wingdings" pitchFamily="2" charset="2"/>
              <a:buChar char="§"/>
            </a:pPr>
            <a:endParaRPr lang="pl-PL" sz="2200" dirty="0">
              <a:solidFill>
                <a:srgbClr val="002060"/>
              </a:solidFill>
            </a:endParaRPr>
          </a:p>
          <a:p>
            <a:pPr marL="381000" indent="-381000" algn="ctr">
              <a:buFont typeface="Wingdings" pitchFamily="2" charset="2"/>
              <a:buChar char="§"/>
            </a:pPr>
            <a:r>
              <a:rPr lang="pl-PL" sz="2200" dirty="0">
                <a:solidFill>
                  <a:srgbClr val="002060"/>
                </a:solidFill>
              </a:rPr>
              <a:t>Na każdą dodatkową godzinę treningu należy włączyć dodatkową jedną porcję</a:t>
            </a:r>
          </a:p>
          <a:p>
            <a:pPr marL="381000" indent="-381000" algn="ctr">
              <a:buFont typeface="Wingdings" pitchFamily="2" charset="2"/>
              <a:buChar char="§"/>
            </a:pPr>
            <a:endParaRPr lang="pl-PL" sz="2200" dirty="0">
              <a:solidFill>
                <a:srgbClr val="002060"/>
              </a:solidFill>
            </a:endParaRPr>
          </a:p>
          <a:p>
            <a:pPr marL="381000" indent="-381000" algn="ctr">
              <a:buFont typeface="Wingdings" pitchFamily="2" charset="2"/>
              <a:buChar char="§"/>
            </a:pPr>
            <a:r>
              <a:rPr lang="pl-PL" sz="2200" dirty="0">
                <a:solidFill>
                  <a:srgbClr val="002060"/>
                </a:solidFill>
              </a:rPr>
              <a:t>Jeśli ćwiczenia trwają dłużej niż 2 godziny, należy włączyć do jadłospisu żywność przeznaczoną dla sportowców, tj. 60- 90 g batonu energetycznego, 50- 70 g żelu węglowodanowego lub 300-400 ml napoju regeneracyjnego</a:t>
            </a:r>
          </a:p>
          <a:p>
            <a:pPr marL="381000" indent="-381000">
              <a:buFont typeface="Wingdings" pitchFamily="2" charset="2"/>
              <a:buChar char="§"/>
            </a:pPr>
            <a:endParaRPr lang="pl-PL" dirty="0">
              <a:solidFill>
                <a:schemeClr val="tx2"/>
              </a:solidFill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8675688" cy="878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160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DLACZEGO SPORTOWCY  </a:t>
            </a:r>
            <a:br>
              <a:rPr lang="pl-PL" sz="3200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sz="3200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POTRZEBUJĄ WIĘCEJ BIAŁKA?</a:t>
            </a:r>
          </a:p>
        </p:txBody>
      </p:sp>
      <p:sp>
        <p:nvSpPr>
          <p:cNvPr id="8195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pPr eaLnBrk="1" hangingPunct="1"/>
            <a:r>
              <a:rPr lang="pl-PL" sz="2400" dirty="0" smtClean="0"/>
              <a:t>Nasilone procesy katabolizmu białka w czasie wysiłku fizycznego</a:t>
            </a:r>
            <a:endParaRPr lang="cs-CZ" sz="2400" dirty="0" smtClean="0"/>
          </a:p>
          <a:p>
            <a:pPr eaLnBrk="1" hangingPunct="1"/>
            <a:r>
              <a:rPr lang="pl-PL" sz="2400" dirty="0" smtClean="0"/>
              <a:t>Aminokwasy o rozgałęzionych łańcuchach (BCAA)- źródłem energii podczas umiarkowanie intensywnych, długotrwałych wysiłków (trening wytrzymałościowy)</a:t>
            </a:r>
            <a:endParaRPr lang="cs-CZ" sz="2400" dirty="0" smtClean="0"/>
          </a:p>
          <a:p>
            <a:pPr eaLnBrk="1" hangingPunct="1"/>
            <a:r>
              <a:rPr lang="pl-PL" sz="2400" dirty="0" smtClean="0"/>
              <a:t>Uszkodzenia włókien mięśniowych nie tylko w trakcie trwania intensywnego wysiłku, ale także na wiele godzin po jego zakończeniu</a:t>
            </a:r>
            <a:endParaRPr lang="cs-CZ" sz="2400" dirty="0" smtClean="0"/>
          </a:p>
          <a:p>
            <a:pPr eaLnBrk="1" hangingPunct="1"/>
            <a:r>
              <a:rPr lang="pl-PL" sz="2400" dirty="0" smtClean="0"/>
              <a:t>Przyrost masy i siły mięśniowej (trening siłowy)</a:t>
            </a:r>
            <a:endParaRPr lang="cs-CZ" sz="2400" dirty="0" smtClean="0"/>
          </a:p>
          <a:p>
            <a:pPr eaLnBrk="1" hangingPunct="1"/>
            <a:r>
              <a:rPr lang="pl-PL" sz="2400" dirty="0" smtClean="0"/>
              <a:t>Zwiększona utrata aminokwasów (pot, mocz)</a:t>
            </a:r>
            <a:endParaRPr lang="cs-CZ" sz="2400" dirty="0" smtClean="0"/>
          </a:p>
          <a:p>
            <a:pPr eaLnBrk="1" hangingPunct="1"/>
            <a:endParaRPr lang="pl-PL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32656"/>
            <a:ext cx="8229600" cy="90750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ROLA BIAŁKA W DIECIE SPORTOWCA</a:t>
            </a:r>
            <a:endParaRPr lang="en-US" sz="3200" dirty="0" smtClean="0">
              <a:solidFill>
                <a:srgbClr val="C050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pl-PL" sz="2400" dirty="0" smtClean="0"/>
              <a:t>Budowa i regeneracja mięśni</a:t>
            </a:r>
            <a:endParaRPr lang="cs-CZ" sz="2400" dirty="0" smtClean="0"/>
          </a:p>
          <a:p>
            <a:pPr eaLnBrk="1" hangingPunct="1"/>
            <a:r>
              <a:rPr lang="pl-PL" sz="2400" dirty="0" smtClean="0"/>
              <a:t>Źródło energii:</a:t>
            </a:r>
          </a:p>
          <a:p>
            <a:pPr lvl="1" eaLnBrk="1" hangingPunct="1"/>
            <a:r>
              <a:rPr lang="pl-PL" sz="2000" dirty="0" smtClean="0">
                <a:solidFill>
                  <a:srgbClr val="002060"/>
                </a:solidFill>
              </a:rPr>
              <a:t>10% przy niskich zasobach glikogenu</a:t>
            </a:r>
          </a:p>
          <a:p>
            <a:pPr lvl="1" eaLnBrk="1" hangingPunct="1"/>
            <a:r>
              <a:rPr lang="pl-PL" sz="2000" dirty="0" smtClean="0">
                <a:solidFill>
                  <a:srgbClr val="002060"/>
                </a:solidFill>
              </a:rPr>
              <a:t>5% przy wysokich zasobach glikogenu</a:t>
            </a:r>
            <a:endParaRPr lang="cs-CZ" sz="20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pl-PL" sz="2400" dirty="0" smtClean="0"/>
              <a:t>Odbudowa mięśni po kontuzjach</a:t>
            </a:r>
            <a:endParaRPr lang="cs-CZ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9220" name="Obraz 3" descr="115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1275" y="3617913"/>
            <a:ext cx="1466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Obraz 4" descr="1690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4394200"/>
            <a:ext cx="198755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Obraz 8" descr="brzuch-ab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0275" y="5084763"/>
            <a:ext cx="12747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Łącznik prosty ze strzałką 21"/>
          <p:cNvCxnSpPr/>
          <p:nvPr/>
        </p:nvCxnSpPr>
        <p:spPr>
          <a:xfrm flipV="1">
            <a:off x="2843213" y="4149725"/>
            <a:ext cx="2159000" cy="792163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>
            <a:off x="3203575" y="5589588"/>
            <a:ext cx="3455988" cy="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607318"/>
            <a:ext cx="8202612" cy="80545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200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ROLA BIAŁKA W DIECIE SPORTOWCA</a:t>
            </a:r>
            <a:endParaRPr lang="en-US" sz="3200" dirty="0" smtClean="0">
              <a:solidFill>
                <a:srgbClr val="C050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341438"/>
            <a:ext cx="8763000" cy="5287962"/>
          </a:xfrm>
        </p:spPr>
        <p:txBody>
          <a:bodyPr/>
          <a:lstStyle/>
          <a:p>
            <a:pPr eaLnBrk="1" hangingPunct="1"/>
            <a:r>
              <a:rPr lang="pl-PL" sz="2800" dirty="0" smtClean="0"/>
              <a:t>Dla zwiększania masy i siły mięśniowej ważna jest podaż (w g) i czas spożycia białka</a:t>
            </a:r>
          </a:p>
          <a:p>
            <a:pPr eaLnBrk="1" hangingPunct="1"/>
            <a:r>
              <a:rPr lang="pl-PL" sz="2800" dirty="0" smtClean="0"/>
              <a:t>Dostępność aminokwasów w czasie treningu zwiększa spożycie białka kilka razy dziennie</a:t>
            </a:r>
            <a:endParaRPr lang="cs-CZ" sz="2800" dirty="0" smtClean="0"/>
          </a:p>
          <a:p>
            <a:pPr eaLnBrk="1" hangingPunct="1"/>
            <a:r>
              <a:rPr lang="pl-PL" sz="2800" dirty="0" smtClean="0"/>
              <a:t>Spożycie odpowiedniego białka </a:t>
            </a:r>
            <a:r>
              <a:rPr lang="pl-PL" sz="2800" u="sng" dirty="0" smtClean="0"/>
              <a:t>przed treningiem </a:t>
            </a:r>
            <a:r>
              <a:rPr lang="pl-PL" sz="2800" dirty="0" smtClean="0"/>
              <a:t>siłowym - wzrost siły, zmniejszenie strat białka</a:t>
            </a:r>
          </a:p>
          <a:p>
            <a:pPr eaLnBrk="1" hangingPunct="1"/>
            <a:r>
              <a:rPr lang="pl-PL" sz="2800" dirty="0" smtClean="0"/>
              <a:t>Posiłek węglowodanowo-białkowy </a:t>
            </a:r>
            <a:br>
              <a:rPr lang="pl-PL" sz="2800" dirty="0" smtClean="0"/>
            </a:br>
            <a:r>
              <a:rPr lang="pl-PL" sz="2800" dirty="0" smtClean="0"/>
              <a:t>natychmiast </a:t>
            </a:r>
            <a:r>
              <a:rPr lang="pl-PL" sz="2800" u="sng" dirty="0" smtClean="0"/>
              <a:t>po treningu -</a:t>
            </a:r>
            <a:r>
              <a:rPr lang="pl-PL" sz="2800" dirty="0" smtClean="0"/>
              <a:t> </a:t>
            </a:r>
            <a:br>
              <a:rPr lang="pl-PL" sz="2800" dirty="0" smtClean="0"/>
            </a:br>
            <a:r>
              <a:rPr lang="pl-PL" sz="2800" dirty="0" smtClean="0"/>
              <a:t>niezbędny do regeneracji</a:t>
            </a:r>
            <a:endParaRPr lang="en-US" sz="2800" dirty="0" smtClean="0"/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0476"/>
            <a:ext cx="8229600" cy="5595688"/>
          </a:xfrm>
          <a:noFill/>
          <a:ln>
            <a:solidFill>
              <a:schemeClr val="accent3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/>
            <a:ext uri="{FAA26D3D-D897-4be2-8F04-BA451C77F1D7}"/>
          </a:extLst>
        </p:spPr>
        <p:txBody>
          <a:bodyPr rtlCol="0" anchor="ctr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3400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NADKONSUMPCJA BIAŁKA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3400" dirty="0" smtClean="0">
              <a:solidFill>
                <a:srgbClr val="C050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3400" dirty="0" smtClean="0">
              <a:solidFill>
                <a:srgbClr val="C050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3400" dirty="0" smtClean="0">
              <a:solidFill>
                <a:srgbClr val="C050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3400" dirty="0" smtClean="0">
              <a:solidFill>
                <a:srgbClr val="C0504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3400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NIŻSZE WYNIKI SPORTOWE </a:t>
            </a:r>
            <a:endParaRPr lang="pl-PL" sz="3400" dirty="0" smtClean="0"/>
          </a:p>
        </p:txBody>
      </p:sp>
      <p:sp>
        <p:nvSpPr>
          <p:cNvPr id="4" name="Down Arrow 3"/>
          <p:cNvSpPr>
            <a:spLocks noChangeArrowheads="1"/>
          </p:cNvSpPr>
          <p:nvPr/>
        </p:nvSpPr>
        <p:spPr bwMode="auto">
          <a:xfrm>
            <a:off x="4164013" y="2330451"/>
            <a:ext cx="771525" cy="2106662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77933C"/>
          </a:solidFill>
          <a:ln w="9525">
            <a:solidFill>
              <a:srgbClr val="77933C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r>
              <a:rPr lang="pl-PL" sz="3200" b="1" dirty="0" smtClean="0"/>
              <a:t>ŹRÓDŁA BIAŁKA W DIECIE</a:t>
            </a:r>
            <a:endParaRPr lang="pl-PL" sz="3200" b="1" dirty="0"/>
          </a:p>
        </p:txBody>
      </p:sp>
      <p:sp>
        <p:nvSpPr>
          <p:cNvPr id="4" name="Elipsa 3"/>
          <p:cNvSpPr/>
          <p:nvPr/>
        </p:nvSpPr>
        <p:spPr>
          <a:xfrm>
            <a:off x="971600" y="1196752"/>
            <a:ext cx="7272808" cy="540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pole tekstowe 6"/>
          <p:cNvSpPr txBox="1">
            <a:spLocks noChangeArrowheads="1"/>
          </p:cNvSpPr>
          <p:nvPr/>
        </p:nvSpPr>
        <p:spPr bwMode="auto">
          <a:xfrm>
            <a:off x="3059832" y="1340768"/>
            <a:ext cx="32061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 smtClean="0">
                <a:solidFill>
                  <a:srgbClr val="002060"/>
                </a:solidFill>
                <a:cs typeface="+mn-cs"/>
              </a:rPr>
              <a:t>białka</a:t>
            </a:r>
            <a:endParaRPr lang="pl-PL" sz="2800" dirty="0">
              <a:solidFill>
                <a:srgbClr val="00206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6" name="Obraz 16" descr="cottage_chees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76872"/>
            <a:ext cx="1080120" cy="105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17" descr="fasol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4602" y="5085184"/>
            <a:ext cx="153338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18" descr="jajka polowk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276872"/>
            <a:ext cx="1440160" cy="108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20" descr="ryby świez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645024"/>
            <a:ext cx="148052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21" descr="cielecina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645024"/>
            <a:ext cx="1541600" cy="103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22" descr="ser bialy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2276872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9" descr="Filet pieczony z indyka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2276873"/>
            <a:ext cx="1584176" cy="105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Symbol zastępczy zawartości 12" descr="dorsz z grilla.jpg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3059832" y="3645024"/>
            <a:ext cx="1368152" cy="1027783"/>
          </a:xfrm>
        </p:spPr>
      </p:pic>
      <p:pic>
        <p:nvPicPr>
          <p:cNvPr id="14" name="Obraz 13" descr="soczewic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32040" y="5085183"/>
            <a:ext cx="1296144" cy="972109"/>
          </a:xfrm>
          <a:prstGeom prst="rect">
            <a:avLst/>
          </a:prstGeom>
        </p:spPr>
      </p:pic>
      <p:pic>
        <p:nvPicPr>
          <p:cNvPr id="15" name="Obraz 14" descr="mięso drobiow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72200" y="3645025"/>
            <a:ext cx="1512168" cy="1003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>
            <a:spLocks noChangeArrowheads="1"/>
          </p:cNvSpPr>
          <p:nvPr/>
        </p:nvSpPr>
        <p:spPr bwMode="auto">
          <a:xfrm>
            <a:off x="395288" y="404665"/>
            <a:ext cx="8459787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1000" indent="-381000" defTabSz="777875"/>
            <a:endParaRPr lang="pl-PL" dirty="0">
              <a:solidFill>
                <a:srgbClr val="002060"/>
              </a:solidFill>
            </a:endParaRPr>
          </a:p>
          <a:p>
            <a:pPr marL="381000" indent="-381000" algn="ctr" defTabSz="777875"/>
            <a:r>
              <a:rPr lang="pl-PL" sz="2400" b="1" dirty="0">
                <a:solidFill>
                  <a:srgbClr val="002060"/>
                </a:solidFill>
              </a:rPr>
              <a:t>4. MLEKO I PRODUKTY MLECZNE, MIĘSO, RYBY, JAJA</a:t>
            </a:r>
          </a:p>
          <a:p>
            <a:pPr marL="381000" indent="-381000" algn="ctr" defTabSz="777875">
              <a:buFontTx/>
              <a:buChar char="-"/>
            </a:pPr>
            <a:r>
              <a:rPr lang="pl-PL" sz="2400" dirty="0">
                <a:solidFill>
                  <a:srgbClr val="002060"/>
                </a:solidFill>
              </a:rPr>
              <a:t>dostateczne ilości każdego dnia</a:t>
            </a:r>
          </a:p>
          <a:p>
            <a:pPr marL="381000" indent="-381000" defTabSz="777875"/>
            <a:endParaRPr lang="pl-PL" sz="2400" dirty="0">
              <a:solidFill>
                <a:srgbClr val="002060"/>
              </a:solidFill>
            </a:endParaRPr>
          </a:p>
          <a:p>
            <a:pPr marL="381000" indent="-381000" defTabSz="777875">
              <a:buFont typeface="Wingdings" pitchFamily="2" charset="2"/>
              <a:buChar char="§"/>
            </a:pPr>
            <a:r>
              <a:rPr lang="pl-PL" sz="2400" dirty="0">
                <a:solidFill>
                  <a:srgbClr val="002060"/>
                </a:solidFill>
              </a:rPr>
              <a:t>2-3 porcje produktów mlecznych (o zmniejszonej zawartości tłuszczu)</a:t>
            </a:r>
          </a:p>
          <a:p>
            <a:pPr marL="381000" indent="-381000" defTabSz="777875"/>
            <a:r>
              <a:rPr lang="pl-PL" sz="2400" dirty="0">
                <a:solidFill>
                  <a:srgbClr val="002060"/>
                </a:solidFill>
              </a:rPr>
              <a:t>	+ 1 porcja innego „białka” (raz w tygodniu- ryby)</a:t>
            </a:r>
          </a:p>
          <a:p>
            <a:pPr marL="381000" indent="-381000" defTabSz="777875">
              <a:buFont typeface="Wingdings" pitchFamily="2" charset="2"/>
              <a:buChar char="§"/>
            </a:pPr>
            <a:endParaRPr lang="pl-PL" sz="2400" dirty="0">
              <a:solidFill>
                <a:srgbClr val="002060"/>
              </a:solidFill>
            </a:endParaRPr>
          </a:p>
          <a:p>
            <a:pPr marL="381000" indent="-381000" defTabSz="777875">
              <a:buFont typeface="Wingdings" pitchFamily="2" charset="2"/>
              <a:buChar char="§"/>
            </a:pPr>
            <a:r>
              <a:rPr lang="pl-PL" sz="2400" dirty="0">
                <a:solidFill>
                  <a:srgbClr val="002060"/>
                </a:solidFill>
              </a:rPr>
              <a:t>1 porcja to: 120 g mięsa, ryby</a:t>
            </a:r>
          </a:p>
          <a:p>
            <a:pPr marL="381000" indent="-381000" defTabSz="777875"/>
            <a:r>
              <a:rPr lang="pl-PL" sz="2400" dirty="0">
                <a:solidFill>
                  <a:srgbClr val="002060"/>
                </a:solidFill>
              </a:rPr>
              <a:t>			     2-3 jaja</a:t>
            </a:r>
          </a:p>
          <a:p>
            <a:pPr marL="381000" indent="-381000" defTabSz="777875"/>
            <a:r>
              <a:rPr lang="pl-PL" sz="2400" dirty="0">
                <a:solidFill>
                  <a:srgbClr val="002060"/>
                </a:solidFill>
              </a:rPr>
              <a:t>			     200 g twarogu</a:t>
            </a:r>
          </a:p>
          <a:p>
            <a:pPr marL="381000" indent="-381000" defTabSz="777875"/>
            <a:r>
              <a:rPr lang="pl-PL" sz="2400" dirty="0">
                <a:solidFill>
                  <a:srgbClr val="002060"/>
                </a:solidFill>
              </a:rPr>
              <a:t>			     30- 60 g żółtego sera</a:t>
            </a:r>
          </a:p>
          <a:p>
            <a:pPr marL="381000" indent="-381000" defTabSz="777875"/>
            <a:r>
              <a:rPr lang="pl-PL" sz="2400" dirty="0">
                <a:solidFill>
                  <a:srgbClr val="002060"/>
                </a:solidFill>
              </a:rPr>
              <a:t>			     200 ml mleka</a:t>
            </a:r>
          </a:p>
          <a:p>
            <a:pPr marL="381000" indent="-381000" defTabSz="777875"/>
            <a:r>
              <a:rPr lang="pl-PL" sz="2400" dirty="0">
                <a:solidFill>
                  <a:srgbClr val="002060"/>
                </a:solidFill>
              </a:rPr>
              <a:t>			     150- 180 g jogurtu</a:t>
            </a:r>
          </a:p>
          <a:p>
            <a:pPr marL="381000" indent="-381000" defTabSz="777875"/>
            <a:endParaRPr lang="pl-PL" sz="2400" dirty="0">
              <a:solidFill>
                <a:schemeClr val="tx2"/>
              </a:solidFill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8675688" cy="878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507288" cy="72008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l-PL" sz="3200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KWASY TŁUSZCZOWE NASYCONE</a:t>
            </a:r>
            <a:r>
              <a:rPr lang="pl-PL" sz="3200" dirty="0" smtClean="0">
                <a:solidFill>
                  <a:srgbClr val="C0504D"/>
                </a:solidFill>
              </a:rPr>
              <a:t> 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 eaLnBrk="1" hangingPunct="1"/>
            <a:r>
              <a:rPr lang="pl-PL" sz="2400" dirty="0" smtClean="0"/>
              <a:t>Posiadają wyłącznie </a:t>
            </a:r>
            <a:r>
              <a:rPr lang="pl-PL" sz="2400" b="1" dirty="0" smtClean="0"/>
              <a:t>wiązania pojedyncze</a:t>
            </a:r>
            <a:r>
              <a:rPr lang="pl-PL" sz="2400" dirty="0" smtClean="0"/>
              <a:t> </a:t>
            </a:r>
          </a:p>
          <a:p>
            <a:pPr marL="0" indent="0" eaLnBrk="1" hangingPunct="1"/>
            <a:endParaRPr lang="pl-PL" sz="2400" dirty="0" smtClean="0"/>
          </a:p>
          <a:p>
            <a:pPr marL="0" indent="0" eaLnBrk="1" hangingPunct="1"/>
            <a:r>
              <a:rPr lang="pl-PL" sz="2400" dirty="0" smtClean="0"/>
              <a:t>Głównie w produktach zwierzęcych - </a:t>
            </a:r>
            <a:r>
              <a:rPr lang="pl-PL" sz="2400" b="1" dirty="0" smtClean="0"/>
              <a:t>najmniej korzystne </a:t>
            </a:r>
            <a:r>
              <a:rPr lang="pl-PL" sz="2400" dirty="0" smtClean="0"/>
              <a:t>z dietetycznego punktu widzenia </a:t>
            </a:r>
          </a:p>
          <a:p>
            <a:pPr marL="0" indent="0" eaLnBrk="1" hangingPunct="1"/>
            <a:endParaRPr lang="pl-PL" sz="2400" dirty="0" smtClean="0"/>
          </a:p>
          <a:p>
            <a:pPr marL="0" indent="0" eaLnBrk="1" hangingPunct="1"/>
            <a:r>
              <a:rPr lang="pl-PL" sz="2400" dirty="0" smtClean="0"/>
              <a:t>Zwiększają ryzyko zmian </a:t>
            </a:r>
            <a:r>
              <a:rPr lang="pl-PL" sz="2400" b="1" dirty="0" smtClean="0"/>
              <a:t>miażdżycowych</a:t>
            </a:r>
            <a:r>
              <a:rPr lang="pl-PL" sz="2400" dirty="0" smtClean="0"/>
              <a:t> </a:t>
            </a:r>
          </a:p>
          <a:p>
            <a:pPr marL="0" indent="0" eaLnBrk="1" hangingPunct="1"/>
            <a:endParaRPr lang="pl-PL" sz="2400" dirty="0" smtClean="0"/>
          </a:p>
          <a:p>
            <a:pPr marL="0" indent="0" eaLnBrk="1" hangingPunct="1"/>
            <a:r>
              <a:rPr lang="pl-PL" sz="2400" dirty="0" smtClean="0"/>
              <a:t>Spożycie powinno być mniejsze niż</a:t>
            </a:r>
            <a:r>
              <a:rPr lang="pl-PL" sz="2400" b="1" dirty="0" smtClean="0"/>
              <a:t> 7-10% </a:t>
            </a:r>
            <a:r>
              <a:rPr lang="pl-PL" sz="2400" dirty="0" smtClean="0"/>
              <a:t>energii CRP </a:t>
            </a:r>
            <a:endParaRPr lang="cs-CZ" sz="2400" dirty="0" smtClean="0"/>
          </a:p>
          <a:p>
            <a:pPr marL="0" indent="0" eaLnBrk="1" hangingPunct="1"/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388" y="332656"/>
            <a:ext cx="8507412" cy="619268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pl-PL" sz="2800" dirty="0" smtClean="0">
                <a:solidFill>
                  <a:schemeClr val="tx2"/>
                </a:solidFill>
                <a:latin typeface="+mj-lt"/>
              </a:rPr>
              <a:t>Określenie całkowitego zapotrzebowania energetycznego</a:t>
            </a:r>
            <a:r>
              <a:rPr lang="pl-PL" sz="3200" dirty="0" smtClean="0"/>
              <a:t>	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pl-PL" sz="2800" b="1" i="1" dirty="0" smtClean="0">
                <a:solidFill>
                  <a:schemeClr val="tx2"/>
                </a:solidFill>
              </a:rPr>
              <a:t>CPM</a:t>
            </a:r>
            <a:r>
              <a:rPr lang="pl-PL" sz="2800" b="1" i="1" dirty="0" smtClean="0">
                <a:solidFill>
                  <a:schemeClr val="tx2"/>
                </a:solidFill>
              </a:rPr>
              <a:t>= PPM x PAL [kcal/dobę</a:t>
            </a:r>
            <a:r>
              <a:rPr lang="pl-PL" sz="2800" b="1" i="1" dirty="0" smtClean="0">
                <a:solidFill>
                  <a:schemeClr val="tx2"/>
                </a:solidFill>
              </a:rPr>
              <a:t>]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pl-PL" sz="2800" b="1" i="1" dirty="0" smtClean="0">
                <a:solidFill>
                  <a:schemeClr val="tx2"/>
                </a:solidFill>
              </a:rPr>
              <a:t>Pomiar dobowego wydatku energetycznego</a:t>
            </a:r>
            <a:endParaRPr lang="pl-PL" sz="2800" b="1" i="1" dirty="0" smtClean="0">
              <a:solidFill>
                <a:schemeClr val="tx2"/>
              </a:solidFill>
            </a:endParaRPr>
          </a:p>
        </p:txBody>
      </p:sp>
      <p:pic>
        <p:nvPicPr>
          <p:cNvPr id="4" name="Picture 2" descr="http://www.tanita.eu/typo3temp/pics/d47698adf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4048" y="2636912"/>
            <a:ext cx="2664296" cy="1044317"/>
          </a:xfrm>
          <a:prstGeom prst="rect">
            <a:avLst/>
          </a:prstGeom>
          <a:noFill/>
        </p:spPr>
      </p:pic>
      <p:pic>
        <p:nvPicPr>
          <p:cNvPr id="5" name="Picture 9" descr="http://fitness.mtp.pl/midcom-serveattachmentguid-1e195dada6798ea95da11e19272ffc6feaa47514751/polar_rcx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36912"/>
            <a:ext cx="33115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https://trifit.pl/environment/cache/images/0_0_productGfx_bfd7cfc84b249b080bf063872094f20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509120"/>
            <a:ext cx="2266177" cy="179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974" y="3861048"/>
            <a:ext cx="26812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5050904" cy="72008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l-PL" sz="3200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TŁUSTE MIĘSO I WĘDLINY </a:t>
            </a:r>
          </a:p>
        </p:txBody>
      </p:sp>
      <p:pic>
        <p:nvPicPr>
          <p:cNvPr id="67587" name="Content Placeholder 5" descr="0002466681T-1920x128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10609" r="-10609"/>
          <a:stretch>
            <a:fillRect/>
          </a:stretch>
        </p:blipFill>
        <p:spPr>
          <a:xfrm>
            <a:off x="457200" y="1600201"/>
            <a:ext cx="4110921" cy="2260848"/>
          </a:xfrm>
        </p:spPr>
      </p:pic>
      <p:sp>
        <p:nvSpPr>
          <p:cNvPr id="5" name="pole tekstowe 4"/>
          <p:cNvSpPr txBox="1"/>
          <p:nvPr/>
        </p:nvSpPr>
        <p:spPr>
          <a:xfrm>
            <a:off x="4572000" y="3284984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TŁUSTY NABIAŁ</a:t>
            </a:r>
            <a:endParaRPr lang="pl-PL" sz="3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3" descr="0003541020FF-1920x1280.jpg"/>
          <p:cNvPicPr>
            <a:picLocks noChangeAspect="1"/>
          </p:cNvPicPr>
          <p:nvPr/>
        </p:nvPicPr>
        <p:blipFill>
          <a:blip r:embed="rId4" cstate="print"/>
          <a:srcRect l="-10609" r="-10609"/>
          <a:stretch>
            <a:fillRect/>
          </a:stretch>
        </p:blipFill>
        <p:spPr>
          <a:xfrm>
            <a:off x="4860032" y="4005064"/>
            <a:ext cx="4118679" cy="2265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sz="3200" dirty="0" smtClean="0">
                <a:solidFill>
                  <a:srgbClr val="C050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KWASY TŁUSZCZOWE JEDNONIENASYCONE</a:t>
            </a:r>
            <a:endParaRPr lang="pl-PL" sz="3200" dirty="0" smtClean="0">
              <a:solidFill>
                <a:srgbClr val="C0504D"/>
              </a:solidFill>
            </a:endParaRP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pl-PL" sz="2400" dirty="0" smtClean="0"/>
              <a:t>Posiadają </a:t>
            </a:r>
            <a:r>
              <a:rPr lang="pl-PL" sz="2400" b="1" dirty="0" smtClean="0"/>
              <a:t>jedno wiązanie podwójne</a:t>
            </a:r>
          </a:p>
          <a:p>
            <a:pPr marL="0" indent="0" eaLnBrk="1" hangingPunct="1"/>
            <a:endParaRPr lang="pl-PL" sz="2400" dirty="0" smtClean="0"/>
          </a:p>
          <a:p>
            <a:pPr marL="0" indent="0" eaLnBrk="1" hangingPunct="1"/>
            <a:r>
              <a:rPr lang="pl-PL" sz="2400" dirty="0" smtClean="0"/>
              <a:t>Źródłem głównie oleje roślinne</a:t>
            </a:r>
          </a:p>
          <a:p>
            <a:pPr marL="0" indent="0" eaLnBrk="1" hangingPunct="1"/>
            <a:endParaRPr lang="pl-PL" sz="2400" dirty="0" smtClean="0"/>
          </a:p>
          <a:p>
            <a:pPr marL="0" indent="0" eaLnBrk="1" hangingPunct="1"/>
            <a:r>
              <a:rPr lang="pl-PL" sz="2400" dirty="0" smtClean="0"/>
              <a:t>Najbardziej neutralne z biologicznego punktu widzenia</a:t>
            </a:r>
          </a:p>
          <a:p>
            <a:pPr marL="0" indent="0" eaLnBrk="1" hangingPunct="1"/>
            <a:endParaRPr lang="pl-PL" sz="2400" dirty="0" smtClean="0"/>
          </a:p>
          <a:p>
            <a:pPr marL="0" indent="0" eaLnBrk="1" hangingPunct="1"/>
            <a:r>
              <a:rPr lang="pl-PL" sz="2400" dirty="0" smtClean="0"/>
              <a:t>Powinny w największym stopniu pokrywać zapotrzebowanie na tłuszcze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692696"/>
            <a:ext cx="3888432" cy="72494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sz="32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OLEJE ROŚLINNE</a:t>
            </a:r>
          </a:p>
        </p:txBody>
      </p:sp>
      <p:pic>
        <p:nvPicPr>
          <p:cNvPr id="70659" name="Content Placeholder 9" descr="0005703649G-565x84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t="12666" b="12666"/>
          <a:stretch>
            <a:fillRect/>
          </a:stretch>
        </p:blipFill>
        <p:spPr>
          <a:xfrm>
            <a:off x="683568" y="4202492"/>
            <a:ext cx="1944216" cy="2178836"/>
          </a:xfrm>
        </p:spPr>
      </p:pic>
      <p:sp>
        <p:nvSpPr>
          <p:cNvPr id="70660" name="Content Placeholder 10"/>
          <p:cNvSpPr>
            <a:spLocks noGrp="1"/>
          </p:cNvSpPr>
          <p:nvPr>
            <p:ph sz="half" idx="2"/>
          </p:nvPr>
        </p:nvSpPr>
        <p:spPr>
          <a:xfrm>
            <a:off x="658813" y="1600200"/>
            <a:ext cx="3989387" cy="4525963"/>
          </a:xfrm>
        </p:spPr>
        <p:txBody>
          <a:bodyPr/>
          <a:lstStyle/>
          <a:p>
            <a:pPr eaLnBrk="1" hangingPunct="1"/>
            <a:r>
              <a:rPr lang="pl-PL" sz="2400" dirty="0" smtClean="0">
                <a:solidFill>
                  <a:srgbClr val="002060"/>
                </a:solidFill>
                <a:latin typeface="Calibri" pitchFamily="34" charset="0"/>
              </a:rPr>
              <a:t>Olej rzepakowy </a:t>
            </a:r>
          </a:p>
          <a:p>
            <a:pPr eaLnBrk="1" hangingPunct="1"/>
            <a:r>
              <a:rPr lang="pl-PL" sz="2400" dirty="0" smtClean="0">
                <a:solidFill>
                  <a:srgbClr val="002060"/>
                </a:solidFill>
                <a:latin typeface="Calibri" pitchFamily="34" charset="0"/>
              </a:rPr>
              <a:t>Oliwa z oliwek </a:t>
            </a:r>
          </a:p>
          <a:p>
            <a:pPr eaLnBrk="1" hangingPunct="1"/>
            <a:r>
              <a:rPr lang="pl-PL" sz="2400" dirty="0" smtClean="0">
                <a:solidFill>
                  <a:srgbClr val="002060"/>
                </a:solidFill>
                <a:latin typeface="Calibri" pitchFamily="34" charset="0"/>
              </a:rPr>
              <a:t>Inne oleje roślinne </a:t>
            </a:r>
          </a:p>
          <a:p>
            <a:pPr eaLnBrk="1" hangingPunct="1"/>
            <a:endParaRPr lang="pl-PL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/>
            <a:r>
              <a:rPr lang="pl-PL" sz="2400" dirty="0" smtClean="0">
                <a:solidFill>
                  <a:srgbClr val="002060"/>
                </a:solidFill>
                <a:latin typeface="Calibri" pitchFamily="34" charset="0"/>
              </a:rPr>
              <a:t>Miękkie margaryny (wysokiej jakości)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004048" y="332656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ORZECHY I MIGDAŁY</a:t>
            </a:r>
            <a:endParaRPr lang="pl-PL" sz="3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 descr="orzech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412776"/>
            <a:ext cx="2926390" cy="2063105"/>
          </a:xfrm>
          <a:prstGeom prst="rect">
            <a:avLst/>
          </a:prstGeom>
        </p:spPr>
      </p:pic>
      <p:pic>
        <p:nvPicPr>
          <p:cNvPr id="7" name="Content Placeholder 3" descr="0002745600V-849x565.jpg"/>
          <p:cNvPicPr>
            <a:picLocks noChangeAspect="1"/>
          </p:cNvPicPr>
          <p:nvPr/>
        </p:nvPicPr>
        <p:blipFill>
          <a:blip r:embed="rId5" cstate="print"/>
          <a:srcRect l="-10574" r="-10574"/>
          <a:stretch>
            <a:fillRect/>
          </a:stretch>
        </p:blipFill>
        <p:spPr>
          <a:xfrm>
            <a:off x="6444208" y="1412776"/>
            <a:ext cx="2940284" cy="1617043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5076056" y="3717032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AWOKADO</a:t>
            </a:r>
            <a:endParaRPr lang="pl-PL" sz="3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3" descr="file0001383526453.jpg"/>
          <p:cNvPicPr>
            <a:picLocks noChangeAspect="1"/>
          </p:cNvPicPr>
          <p:nvPr/>
        </p:nvPicPr>
        <p:blipFill>
          <a:blip r:embed="rId6" cstate="print"/>
          <a:srcRect l="-18187" r="-18187"/>
          <a:stretch>
            <a:fillRect/>
          </a:stretch>
        </p:blipFill>
        <p:spPr>
          <a:xfrm>
            <a:off x="4139952" y="4293096"/>
            <a:ext cx="3744416" cy="2059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KWASY TŁUSZCZOWE WIELONIENASYCONE 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sz="2400" b="1" dirty="0" smtClean="0"/>
              <a:t>Posiadają więcej niż jedno podwójne</a:t>
            </a:r>
            <a:r>
              <a:rPr lang="pl-PL" sz="2400" dirty="0" smtClean="0"/>
              <a:t> wiązanie w łańcuchu </a:t>
            </a:r>
          </a:p>
          <a:p>
            <a:pPr eaLnBrk="1" hangingPunct="1"/>
            <a:endParaRPr lang="cs-CZ" sz="2400" dirty="0" smtClean="0"/>
          </a:p>
          <a:p>
            <a:pPr eaLnBrk="1" hangingPunct="1"/>
            <a:r>
              <a:rPr lang="pl-PL" sz="2400" dirty="0" smtClean="0"/>
              <a:t>Źródłem - oleje roślinne</a:t>
            </a:r>
            <a:r>
              <a:rPr lang="pl-PL" sz="2400" b="1" dirty="0" smtClean="0"/>
              <a:t> </a:t>
            </a:r>
            <a:r>
              <a:rPr lang="pl-PL" sz="2400" dirty="0" smtClean="0"/>
              <a:t>(olej lniany) i produkty zwierzęce (tran, ryby morskie) </a:t>
            </a:r>
          </a:p>
          <a:p>
            <a:pPr eaLnBrk="1" hangingPunct="1"/>
            <a:endParaRPr lang="cs-CZ" sz="2400" dirty="0" smtClean="0"/>
          </a:p>
          <a:p>
            <a:pPr eaLnBrk="1" hangingPunct="1"/>
            <a:r>
              <a:rPr lang="pl-PL" sz="2400" dirty="0" smtClean="0"/>
              <a:t>W zależności od rodzaju i proporcji – funkcje</a:t>
            </a:r>
            <a:r>
              <a:rPr lang="pl-PL" sz="2400" b="1" dirty="0" smtClean="0"/>
              <a:t> pozytywne i negatywne</a:t>
            </a:r>
            <a:r>
              <a:rPr lang="pl-PL" sz="2400" dirty="0" smtClean="0"/>
              <a:t> </a:t>
            </a: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3538736" cy="72008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TŁUSTE RYBY</a:t>
            </a:r>
          </a:p>
        </p:txBody>
      </p:sp>
      <p:pic>
        <p:nvPicPr>
          <p:cNvPr id="74755" name="Content Placeholder 5" descr="0006088507Q-849x56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10574" r="-10574"/>
          <a:stretch>
            <a:fillRect/>
          </a:stretch>
        </p:blipFill>
        <p:spPr>
          <a:xfrm>
            <a:off x="457200" y="1600201"/>
            <a:ext cx="3456257" cy="1900808"/>
          </a:xfrm>
        </p:spPr>
      </p:pic>
      <p:sp>
        <p:nvSpPr>
          <p:cNvPr id="5" name="pole tekstowe 4"/>
          <p:cNvSpPr txBox="1"/>
          <p:nvPr/>
        </p:nvSpPr>
        <p:spPr>
          <a:xfrm>
            <a:off x="5004048" y="476672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ORZECHY</a:t>
            </a:r>
            <a:endParaRPr lang="pl-PL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4" descr="0005447883G-849x565.jpg"/>
          <p:cNvPicPr>
            <a:picLocks noChangeAspect="1"/>
          </p:cNvPicPr>
          <p:nvPr/>
        </p:nvPicPr>
        <p:blipFill>
          <a:blip r:embed="rId4" cstate="print"/>
          <a:srcRect l="-10574" r="-10574"/>
          <a:stretch>
            <a:fillRect/>
          </a:stretch>
        </p:blipFill>
        <p:spPr>
          <a:xfrm>
            <a:off x="4499992" y="1268760"/>
            <a:ext cx="3816424" cy="2098886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39552" y="3429000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SIEMIĘ LNIANE I OLEJ LNIANY</a:t>
            </a:r>
            <a:endParaRPr lang="pl-PL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3" descr="flax-seed.jpg"/>
          <p:cNvPicPr>
            <a:picLocks noChangeAspect="1"/>
          </p:cNvPicPr>
          <p:nvPr/>
        </p:nvPicPr>
        <p:blipFill>
          <a:blip r:embed="rId5" cstate="print"/>
          <a:srcRect l="-3867" r="-3867"/>
          <a:stretch>
            <a:fillRect/>
          </a:stretch>
        </p:blipFill>
        <p:spPr>
          <a:xfrm>
            <a:off x="755576" y="4437112"/>
            <a:ext cx="3322712" cy="1827364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4932040" y="3356992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OLEJ Z WIESIOŁKA</a:t>
            </a:r>
            <a:endParaRPr lang="pl-PL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Content Placeholder 3" descr="olej-z-wiesiolka_1529665324.jpg"/>
          <p:cNvPicPr>
            <a:picLocks noChangeAspect="1"/>
          </p:cNvPicPr>
          <p:nvPr/>
        </p:nvPicPr>
        <p:blipFill>
          <a:blip r:embed="rId6" cstate="print"/>
          <a:srcRect l="-13512" r="-13512"/>
          <a:stretch>
            <a:fillRect/>
          </a:stretch>
        </p:blipFill>
        <p:spPr>
          <a:xfrm>
            <a:off x="5004048" y="4379034"/>
            <a:ext cx="3509857" cy="1930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>
            <a:spLocks noChangeArrowheads="1"/>
          </p:cNvSpPr>
          <p:nvPr/>
        </p:nvSpPr>
        <p:spPr bwMode="auto">
          <a:xfrm>
            <a:off x="468313" y="476672"/>
            <a:ext cx="8424862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81000" indent="-381000"/>
            <a:endParaRPr lang="pl-PL" dirty="0">
              <a:solidFill>
                <a:schemeClr val="tx2"/>
              </a:solidFill>
              <a:latin typeface="Gill Sans MT" pitchFamily="34" charset="-18"/>
            </a:endParaRPr>
          </a:p>
          <a:p>
            <a:pPr marL="381000" indent="-381000" algn="ctr"/>
            <a:r>
              <a:rPr lang="pl-PL" b="1" dirty="0">
                <a:solidFill>
                  <a:srgbClr val="002060"/>
                </a:solidFill>
              </a:rPr>
              <a:t>5. </a:t>
            </a:r>
            <a:r>
              <a:rPr lang="pl-PL" sz="2400" b="1" dirty="0">
                <a:solidFill>
                  <a:srgbClr val="002060"/>
                </a:solidFill>
              </a:rPr>
              <a:t>OLEJE, TŁUSZCZE I ORZECHY </a:t>
            </a:r>
          </a:p>
          <a:p>
            <a:pPr marL="381000" indent="-381000" algn="ctr"/>
            <a:r>
              <a:rPr lang="pl-PL" sz="2000" dirty="0">
                <a:solidFill>
                  <a:srgbClr val="002060"/>
                </a:solidFill>
              </a:rPr>
              <a:t>- codziennie w umiarkowanych ilościach</a:t>
            </a:r>
          </a:p>
          <a:p>
            <a:pPr marL="381000" indent="-381000" algn="ctr"/>
            <a:endParaRPr lang="pl-PL" sz="2000" dirty="0">
              <a:solidFill>
                <a:srgbClr val="002060"/>
              </a:solidFill>
            </a:endParaRPr>
          </a:p>
          <a:p>
            <a:pPr marL="381000" indent="-381000" algn="ctr"/>
            <a:r>
              <a:rPr lang="pl-PL" sz="2000" dirty="0">
                <a:solidFill>
                  <a:srgbClr val="002060"/>
                </a:solidFill>
              </a:rPr>
              <a:t>2- łyżeczki oleju roślinnego z pierwszego tłoczenia lub oliwy z oliwek</a:t>
            </a:r>
          </a:p>
          <a:p>
            <a:pPr marL="381000" indent="-381000" algn="ctr"/>
            <a:endParaRPr lang="pl-PL" sz="2000" dirty="0">
              <a:solidFill>
                <a:srgbClr val="002060"/>
              </a:solidFill>
            </a:endParaRPr>
          </a:p>
          <a:p>
            <a:pPr marL="381000" indent="-381000" algn="ctr"/>
            <a:r>
              <a:rPr lang="pl-PL" sz="2000" dirty="0">
                <a:solidFill>
                  <a:srgbClr val="002060"/>
                </a:solidFill>
              </a:rPr>
              <a:t>2 łyżeczki masła lub margaryny wysokogatunkowej do smarowania pieczywa</a:t>
            </a:r>
          </a:p>
          <a:p>
            <a:pPr marL="381000" indent="-381000" algn="ctr"/>
            <a:endParaRPr lang="pl-PL" sz="2000" dirty="0">
              <a:solidFill>
                <a:srgbClr val="002060"/>
              </a:solidFill>
            </a:endParaRPr>
          </a:p>
          <a:p>
            <a:pPr marL="381000" indent="-381000" algn="ctr"/>
            <a:r>
              <a:rPr lang="pl-PL" sz="2000" dirty="0">
                <a:solidFill>
                  <a:srgbClr val="002060"/>
                </a:solidFill>
              </a:rPr>
              <a:t>1 porcję orzechów (20- 30 g migdałów, orzechów włoskich, laskowych itp.)</a:t>
            </a:r>
          </a:p>
          <a:p>
            <a:pPr marL="381000" indent="-381000" algn="ctr"/>
            <a:endParaRPr lang="pl-PL" sz="2000" dirty="0">
              <a:solidFill>
                <a:srgbClr val="002060"/>
              </a:solidFill>
            </a:endParaRPr>
          </a:p>
          <a:p>
            <a:pPr marL="381000" indent="-381000" algn="ctr"/>
            <a:r>
              <a:rPr lang="pl-PL" sz="2000" dirty="0">
                <a:solidFill>
                  <a:srgbClr val="002060"/>
                </a:solidFill>
              </a:rPr>
              <a:t>Na każdą dodatkową godzinę treningu- zwiększenie podaży produktów z tej grupy o ½ porcji </a:t>
            </a:r>
          </a:p>
          <a:p>
            <a:pPr marL="381000" indent="-381000" algn="ctr"/>
            <a:endParaRPr lang="pl-PL" sz="2000" dirty="0">
              <a:solidFill>
                <a:schemeClr val="tx2"/>
              </a:solidFill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>
            <a:spLocks noChangeArrowheads="1"/>
          </p:cNvSpPr>
          <p:nvPr/>
        </p:nvSpPr>
        <p:spPr bwMode="auto">
          <a:xfrm>
            <a:off x="683568" y="476672"/>
            <a:ext cx="777557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/>
            <a:endParaRPr lang="pl-PL" dirty="0">
              <a:solidFill>
                <a:schemeClr val="tx2"/>
              </a:solidFill>
              <a:latin typeface="Gill Sans MT" pitchFamily="34" charset="-18"/>
            </a:endParaRPr>
          </a:p>
          <a:p>
            <a:pPr marL="381000" indent="-381000"/>
            <a:endParaRPr lang="pl-PL" dirty="0">
              <a:solidFill>
                <a:schemeClr val="tx2"/>
              </a:solidFill>
              <a:latin typeface="Gill Sans MT" pitchFamily="34" charset="-18"/>
            </a:endParaRPr>
          </a:p>
          <a:p>
            <a:pPr marL="381000" indent="-381000" algn="ctr"/>
            <a:r>
              <a:rPr lang="pl-PL" sz="2400" b="1" dirty="0">
                <a:solidFill>
                  <a:srgbClr val="002060"/>
                </a:solidFill>
              </a:rPr>
              <a:t>6. SŁODYCZE, SŁONE PRZEKĄSKI, SŁODKIE NAPOJE</a:t>
            </a:r>
          </a:p>
          <a:p>
            <a:pPr marL="381000" indent="-381000" algn="ctr"/>
            <a:r>
              <a:rPr lang="pl-PL" b="1" dirty="0">
                <a:solidFill>
                  <a:srgbClr val="002060"/>
                </a:solidFill>
              </a:rPr>
              <a:t> </a:t>
            </a:r>
          </a:p>
          <a:p>
            <a:pPr marL="381000" indent="-381000" algn="ctr">
              <a:buFontTx/>
              <a:buChar char="-"/>
            </a:pPr>
            <a:r>
              <a:rPr lang="pl-PL" sz="2000" dirty="0">
                <a:solidFill>
                  <a:srgbClr val="002060"/>
                </a:solidFill>
              </a:rPr>
              <a:t>spożywać w ilościach umiarkowanych</a:t>
            </a:r>
          </a:p>
          <a:p>
            <a:pPr marL="381000" indent="-381000" algn="ctr">
              <a:buFontTx/>
              <a:buChar char="-"/>
            </a:pPr>
            <a:endParaRPr lang="pl-PL" sz="2800" dirty="0">
              <a:solidFill>
                <a:srgbClr val="002060"/>
              </a:solidFill>
            </a:endParaRPr>
          </a:p>
          <a:p>
            <a:pPr marL="381000" indent="-381000" algn="ctr">
              <a:buFontTx/>
              <a:buChar char="-"/>
            </a:pPr>
            <a:endParaRPr lang="pl-PL" sz="2400" dirty="0">
              <a:solidFill>
                <a:schemeClr val="tx2"/>
              </a:solidFill>
              <a:latin typeface="Gill Sans MT" pitchFamily="34" charset="-18"/>
            </a:endParaRPr>
          </a:p>
          <a:p>
            <a:pPr marL="381000" indent="-381000" algn="ctr">
              <a:buFontTx/>
              <a:buChar char="-"/>
            </a:pPr>
            <a:endParaRPr lang="pl-PL" dirty="0">
              <a:solidFill>
                <a:schemeClr val="tx2"/>
              </a:solidFill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ymbol zastępczy zawartości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lnSpcReduction="10000"/>
          </a:bodyPr>
          <a:lstStyle/>
          <a:p>
            <a:pPr marL="457200" indent="-457200" algn="just">
              <a:buClr>
                <a:srgbClr val="C24F38"/>
              </a:buClr>
              <a:buFont typeface="Garamond" panose="02020404030301010803" pitchFamily="18" charset="0"/>
              <a:buAutoNum type="arabicPeriod"/>
            </a:pPr>
            <a:r>
              <a:rPr lang="pl-PL" altLang="pl-PL" dirty="0" smtClean="0"/>
              <a:t>Spożywaj, co najmniej 3 posiłki dziennie, z przerwą 3-5 godzin między nimi.</a:t>
            </a:r>
          </a:p>
          <a:p>
            <a:pPr marL="457200" indent="-457200" algn="just">
              <a:buClr>
                <a:srgbClr val="C24F38"/>
              </a:buClr>
              <a:buFont typeface="Garamond" panose="02020404030301010803" pitchFamily="18" charset="0"/>
              <a:buAutoNum type="arabicPeriod"/>
            </a:pPr>
            <a:r>
              <a:rPr lang="pl-PL" altLang="pl-PL" dirty="0" smtClean="0"/>
              <a:t>Nie zapominaj o śniadaniu, a ostatni posiłek spożywaj nie później niż 2 godziny przed snem.</a:t>
            </a:r>
          </a:p>
          <a:p>
            <a:pPr marL="457200" indent="-457200" algn="just">
              <a:buClr>
                <a:srgbClr val="C24F38"/>
              </a:buClr>
              <a:buFont typeface="Garamond" panose="02020404030301010803" pitchFamily="18" charset="0"/>
              <a:buAutoNum type="arabicPeriod"/>
            </a:pPr>
            <a:r>
              <a:rPr lang="pl-PL" altLang="pl-PL" dirty="0" smtClean="0"/>
              <a:t>Pamiętaj, aby Twoja dieta była urozmaicona i zawierała produkty ze wszystkich grup żywności.</a:t>
            </a:r>
          </a:p>
          <a:p>
            <a:pPr marL="457200" indent="-457200" algn="just">
              <a:buClr>
                <a:srgbClr val="C24F38"/>
              </a:buClr>
              <a:buFont typeface="Garamond" panose="02020404030301010803" pitchFamily="18" charset="0"/>
              <a:buAutoNum type="arabicPeriod"/>
            </a:pPr>
            <a:r>
              <a:rPr lang="pl-PL" altLang="pl-PL" dirty="0" smtClean="0"/>
              <a:t>Konsumuj 3 porcje warzyw w ciągu dnia oraz, ewentualnie, 2 porcje owoców różnokolorowych, dzięki czemu dostarczysz organizmowi wszystkich niezbędnych witamin, składników mineralnych i substancji biologicznie aktywnych regulujących metabolizm.</a:t>
            </a:r>
          </a:p>
        </p:txBody>
      </p:sp>
      <p:sp>
        <p:nvSpPr>
          <p:cNvPr id="5" name="Tytuł 6"/>
          <p:cNvSpPr txBox="1">
            <a:spLocks/>
          </p:cNvSpPr>
          <p:nvPr/>
        </p:nvSpPr>
        <p:spPr bwMode="auto">
          <a:xfrm>
            <a:off x="539750" y="548680"/>
            <a:ext cx="8229600" cy="105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pl-PL" sz="2800" kern="0" dirty="0">
                <a:solidFill>
                  <a:srgbClr val="C24F38"/>
                </a:solidFill>
                <a:latin typeface="+mj-lt"/>
                <a:ea typeface="+mj-ea"/>
                <a:cs typeface="+mj-cs"/>
              </a:rPr>
              <a:t>Zasady racjonalnego odżywiania </a:t>
            </a:r>
            <a:r>
              <a:rPr lang="pl-PL" sz="2800" kern="0" dirty="0" smtClean="0">
                <a:solidFill>
                  <a:srgbClr val="C24F38"/>
                </a:solidFill>
                <a:latin typeface="+mj-lt"/>
                <a:ea typeface="+mj-ea"/>
                <a:cs typeface="+mj-cs"/>
              </a:rPr>
              <a:t>biegacza- </a:t>
            </a:r>
            <a:r>
              <a:rPr lang="pl-PL" sz="2800" kern="0" dirty="0" smtClean="0">
                <a:solidFill>
                  <a:srgbClr val="C24F38"/>
                </a:solidFill>
                <a:latin typeface="+mj-lt"/>
                <a:ea typeface="+mj-ea"/>
                <a:cs typeface="+mj-cs"/>
              </a:rPr>
              <a:t>podsumowanie</a:t>
            </a:r>
            <a:endParaRPr lang="pl-PL" sz="2800" kern="0" dirty="0">
              <a:solidFill>
                <a:srgbClr val="C24F38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30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11188" y="1484313"/>
            <a:ext cx="8086725" cy="4968875"/>
          </a:xfrm>
        </p:spPr>
        <p:txBody>
          <a:bodyPr/>
          <a:lstStyle/>
          <a:p>
            <a:pPr marL="457200" indent="-457200" algn="just">
              <a:buClr>
                <a:srgbClr val="C24F38"/>
              </a:buClr>
              <a:buFont typeface="+mj-lt"/>
              <a:buAutoNum type="arabicPeriod" startAt="5"/>
              <a:defRPr/>
            </a:pPr>
            <a:r>
              <a:rPr lang="pl-PL" sz="2200" dirty="0" smtClean="0"/>
              <a:t>Stosuj właściwe metody przygotowywania potraw. Smażenie w głębokim tłuszczu zastąp pieczeniem, duszeniem, grillowaniem.</a:t>
            </a:r>
          </a:p>
          <a:p>
            <a:pPr marL="457200" indent="-457200" algn="just">
              <a:buClr>
                <a:srgbClr val="C24F38"/>
              </a:buClr>
              <a:buFont typeface="+mj-lt"/>
              <a:buAutoNum type="arabicPeriod" startAt="5"/>
              <a:defRPr/>
            </a:pPr>
            <a:r>
              <a:rPr lang="pl-PL" sz="2200" dirty="0" smtClean="0"/>
              <a:t>Starannie wybieraj produkty spożywcze kierując się informacją na etykietach i zasadami prawidłowego odżywiania. Uważaj na żywność przetworzoną- zawiera często dużo cukrów prostych, nasyconych kwasów tłuszczowych, kwasów tłuszczowych trans, a także substancji dodatkowych, które nie są korzystne dla zdrowia.</a:t>
            </a:r>
          </a:p>
          <a:p>
            <a:pPr marL="457200" indent="-457200" algn="just">
              <a:buClr>
                <a:srgbClr val="C24F38"/>
              </a:buClr>
              <a:buFont typeface="+mj-lt"/>
              <a:buAutoNum type="arabicPeriod" startAt="5"/>
              <a:defRPr/>
            </a:pPr>
            <a:r>
              <a:rPr lang="pl-PL" sz="2200" dirty="0" smtClean="0"/>
              <a:t>Komponuj posiłki tak, aby zapewnić zbilansowaną dietę (zasada 1B+1,5W+2W+0.5T)</a:t>
            </a:r>
          </a:p>
          <a:p>
            <a:pPr marL="457200" indent="-457200" algn="just">
              <a:buClr>
                <a:srgbClr val="C24F38"/>
              </a:buClr>
              <a:buFont typeface="+mj-lt"/>
              <a:buAutoNum type="arabicPeriod" startAt="5"/>
              <a:defRPr/>
            </a:pPr>
            <a:r>
              <a:rPr lang="pl-PL" sz="2200" dirty="0" smtClean="0"/>
              <a:t>Nawadniaj się odpowiednio w ciągu dnia i w czasie </a:t>
            </a:r>
            <a:r>
              <a:rPr lang="pl-PL" sz="2200" dirty="0" err="1" smtClean="0"/>
              <a:t>okołotreningowym</a:t>
            </a:r>
            <a:r>
              <a:rPr lang="pl-PL" sz="2200" dirty="0" smtClean="0"/>
              <a:t> oraz pamiętaj o zasadach żywieniowej odnowy powysiłkowej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pl-PL" dirty="0" smtClean="0"/>
          </a:p>
          <a:p>
            <a:pPr>
              <a:buFont typeface="Wingdings" panose="05000000000000000000" pitchFamily="2" charset="2"/>
              <a:buNone/>
              <a:defRPr/>
            </a:pPr>
            <a:endParaRPr lang="pl-PL" dirty="0"/>
          </a:p>
        </p:txBody>
      </p:sp>
      <p:sp>
        <p:nvSpPr>
          <p:cNvPr id="8" name="Tytuł 6"/>
          <p:cNvSpPr txBox="1">
            <a:spLocks/>
          </p:cNvSpPr>
          <p:nvPr/>
        </p:nvSpPr>
        <p:spPr bwMode="auto">
          <a:xfrm>
            <a:off x="539750" y="404664"/>
            <a:ext cx="8229600" cy="105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pl-PL" sz="2800" kern="0" dirty="0">
                <a:solidFill>
                  <a:srgbClr val="C24F38"/>
                </a:solidFill>
                <a:latin typeface="+mj-lt"/>
                <a:ea typeface="+mj-ea"/>
                <a:cs typeface="+mj-cs"/>
              </a:rPr>
              <a:t>Zasady racjonalnego odżywiania </a:t>
            </a:r>
            <a:r>
              <a:rPr lang="pl-PL" sz="2800" kern="0" dirty="0" smtClean="0">
                <a:solidFill>
                  <a:srgbClr val="C24F38"/>
                </a:solidFill>
                <a:latin typeface="+mj-lt"/>
                <a:ea typeface="+mj-ea"/>
                <a:cs typeface="+mj-cs"/>
              </a:rPr>
              <a:t>biegacza- </a:t>
            </a:r>
            <a:r>
              <a:rPr lang="pl-PL" sz="2800" kern="0" dirty="0" smtClean="0">
                <a:solidFill>
                  <a:srgbClr val="C24F38"/>
                </a:solidFill>
                <a:latin typeface="+mj-lt"/>
                <a:ea typeface="+mj-ea"/>
                <a:cs typeface="+mj-cs"/>
              </a:rPr>
              <a:t>podsumowanie</a:t>
            </a:r>
            <a:endParaRPr lang="pl-PL" sz="2800" kern="0" dirty="0">
              <a:solidFill>
                <a:srgbClr val="C24F38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090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1"/>
          <p:cNvSpPr>
            <a:spLocks/>
          </p:cNvSpPr>
          <p:nvPr/>
        </p:nvSpPr>
        <p:spPr bwMode="auto">
          <a:xfrm>
            <a:off x="3017838" y="5114925"/>
            <a:ext cx="4208462" cy="3714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 anchor="b"/>
          <a:lstStyle/>
          <a:p>
            <a:pPr eaLnBrk="1" hangingPunct="1"/>
            <a:r>
              <a:rPr lang="pl-PL" altLang="pl-PL">
                <a:solidFill>
                  <a:srgbClr val="FFFFFF"/>
                </a:solidFill>
                <a:latin typeface="TYTY PREZENTACJI"/>
                <a:ea typeface="TYTY PREZENTACJI"/>
                <a:cs typeface="TYTY PREZENTACJI"/>
                <a:sym typeface="TYTY PREZENTACJI"/>
              </a:rPr>
              <a:t>TYTUŁ PREZENTACJI</a:t>
            </a:r>
            <a:endParaRPr lang="pl-PL" altLang="pl-PL">
              <a:cs typeface="Arial" pitchFamily="34" charset="0"/>
            </a:endParaRPr>
          </a:p>
        </p:txBody>
      </p:sp>
      <p:sp>
        <p:nvSpPr>
          <p:cNvPr id="39939" name="AutoShape 2"/>
          <p:cNvSpPr>
            <a:spLocks/>
          </p:cNvSpPr>
          <p:nvPr/>
        </p:nvSpPr>
        <p:spPr bwMode="auto">
          <a:xfrm>
            <a:off x="2801938" y="3981450"/>
            <a:ext cx="6357937" cy="14827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B0F0"/>
              </a:gs>
              <a:gs pos="10001">
                <a:srgbClr val="00B0F0"/>
              </a:gs>
              <a:gs pos="100000">
                <a:srgbClr val="002060"/>
              </a:gs>
            </a:gsLst>
            <a:lin ang="5400000"/>
          </a:gradFill>
          <a:ln w="12700" cap="flat" cmpd="sng">
            <a:noFill/>
            <a:prstDash val="solid"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pl-PL"/>
          </a:p>
        </p:txBody>
      </p:sp>
      <p:sp>
        <p:nvSpPr>
          <p:cNvPr id="39940" name="AutoShape 3"/>
          <p:cNvSpPr>
            <a:spLocks/>
          </p:cNvSpPr>
          <p:nvPr/>
        </p:nvSpPr>
        <p:spPr bwMode="auto">
          <a:xfrm>
            <a:off x="2771775" y="4005263"/>
            <a:ext cx="6581775" cy="187166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 anchor="b"/>
          <a:lstStyle/>
          <a:p>
            <a:pPr eaLnBrk="1" hangingPunct="1"/>
            <a:endParaRPr lang="pl-PL" altLang="pl-PL" dirty="0">
              <a:solidFill>
                <a:srgbClr val="FFFFFF"/>
              </a:solidFill>
              <a:cs typeface="Arial" pitchFamily="34" charset="0"/>
              <a:sym typeface="Verdana" pitchFamily="34" charset="0"/>
            </a:endParaRPr>
          </a:p>
          <a:p>
            <a:pPr eaLnBrk="1" hangingPunct="1"/>
            <a:r>
              <a:rPr lang="pl-PL" altLang="pl-PL" dirty="0" smtClean="0">
                <a:solidFill>
                  <a:srgbClr val="FFFFFF"/>
                </a:solidFill>
                <a:cs typeface="Arial" pitchFamily="34" charset="0"/>
                <a:sym typeface="Verdana" pitchFamily="34" charset="0"/>
              </a:rPr>
              <a:t>  </a:t>
            </a:r>
            <a:r>
              <a:rPr lang="pl-PL" altLang="pl-PL" dirty="0" err="1" smtClean="0">
                <a:solidFill>
                  <a:srgbClr val="FFFFFF"/>
                </a:solidFill>
                <a:cs typeface="Arial" pitchFamily="34" charset="0"/>
                <a:sym typeface="Verdana" pitchFamily="34" charset="0"/>
              </a:rPr>
              <a:t>mm.morawska@wp.pl</a:t>
            </a:r>
            <a:endParaRPr lang="pl-PL" altLang="pl-PL" dirty="0" smtClean="0">
              <a:solidFill>
                <a:srgbClr val="FFFFFF"/>
              </a:solidFill>
              <a:cs typeface="Arial" pitchFamily="34" charset="0"/>
              <a:sym typeface="Verdana" pitchFamily="34" charset="0"/>
            </a:endParaRPr>
          </a:p>
          <a:p>
            <a:pPr eaLnBrk="1" hangingPunct="1"/>
            <a:r>
              <a:rPr lang="pl-PL" altLang="pl-PL" dirty="0" smtClean="0">
                <a:solidFill>
                  <a:srgbClr val="FFFFFF"/>
                </a:solidFill>
                <a:cs typeface="Arial" pitchFamily="34" charset="0"/>
                <a:sym typeface="Verdana" pitchFamily="34" charset="0"/>
              </a:rPr>
              <a:t>  tel. 603 523 134</a:t>
            </a:r>
            <a:endParaRPr lang="pl-PL" altLang="pl-PL" dirty="0">
              <a:solidFill>
                <a:srgbClr val="FFFFFF"/>
              </a:solidFill>
              <a:cs typeface="Arial" pitchFamily="34" charset="0"/>
              <a:sym typeface="Verdana" pitchFamily="34" charset="0"/>
            </a:endParaRPr>
          </a:p>
          <a:p>
            <a:pPr eaLnBrk="1" hangingPunct="1"/>
            <a:r>
              <a:rPr lang="pl-PL" altLang="pl-PL" dirty="0" smtClean="0">
                <a:solidFill>
                  <a:srgbClr val="FFFFFF"/>
                </a:solidFill>
                <a:cs typeface="Arial" pitchFamily="34" charset="0"/>
                <a:sym typeface="Verdana" pitchFamily="34" charset="0"/>
              </a:rPr>
              <a:t>   </a:t>
            </a:r>
            <a:endParaRPr lang="pl-PL" altLang="pl-PL" dirty="0">
              <a:solidFill>
                <a:srgbClr val="FFFFFF"/>
              </a:solidFill>
              <a:cs typeface="Arial" pitchFamily="34" charset="0"/>
              <a:sym typeface="Verdana" pitchFamily="34" charset="0"/>
            </a:endParaRPr>
          </a:p>
          <a:p>
            <a:pPr eaLnBrk="1" hangingPunct="1"/>
            <a:endParaRPr lang="pl-PL" altLang="pl-PL" dirty="0">
              <a:solidFill>
                <a:schemeClr val="bg1"/>
              </a:solidFill>
              <a:cs typeface="Arial" pitchFamily="34" charset="0"/>
              <a:hlinkClick r:id="rId2"/>
            </a:endParaRPr>
          </a:p>
          <a:p>
            <a:pPr eaLnBrk="1" hangingPunct="1"/>
            <a:r>
              <a:rPr lang="pl-PL" altLang="pl-PL" dirty="0" err="1">
                <a:solidFill>
                  <a:schemeClr val="bg1"/>
                </a:solidFill>
                <a:cs typeface="Arial" pitchFamily="34" charset="0"/>
                <a:hlinkClick r:id="rId2"/>
              </a:rPr>
              <a:t>www.trix-dietetykasportowa.pl</a:t>
            </a:r>
            <a:endParaRPr lang="pl-PL" altLang="pl-PL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9941" name="Picture 4" descr="tlo.jpg"/>
          <p:cNvPicPr>
            <a:picLocks noChangeAspect="1"/>
          </p:cNvPicPr>
          <p:nvPr/>
        </p:nvPicPr>
        <p:blipFill>
          <a:blip r:embed="rId3" cstate="print"/>
          <a:srcRect l="204" t="56453" r="418"/>
          <a:stretch>
            <a:fillRect/>
          </a:stretch>
        </p:blipFill>
        <p:spPr bwMode="auto">
          <a:xfrm>
            <a:off x="0" y="193675"/>
            <a:ext cx="9144000" cy="130968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-38100"/>
            <a:ext cx="9144000" cy="330200"/>
            <a:chOff x="0" y="-1"/>
            <a:chExt cx="9144001" cy="333089"/>
          </a:xfrm>
        </p:grpSpPr>
        <p:sp>
          <p:nvSpPr>
            <p:cNvPr id="39944" name="AutoShape 6"/>
            <p:cNvSpPr>
              <a:spLocks/>
            </p:cNvSpPr>
            <p:nvPr/>
          </p:nvSpPr>
          <p:spPr bwMode="auto">
            <a:xfrm>
              <a:off x="0" y="39543"/>
              <a:ext cx="9144001" cy="254001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B0F0"/>
                </a:gs>
                <a:gs pos="10001">
                  <a:srgbClr val="00B0F0"/>
                </a:gs>
                <a:gs pos="100000">
                  <a:srgbClr val="002060"/>
                </a:gs>
              </a:gsLst>
              <a:lin ang="5400000"/>
            </a:gradFill>
            <a:ln w="12700" cap="flat" cmpd="sng">
              <a:noFill/>
              <a:prstDash val="solid"/>
              <a:miter lim="0"/>
              <a:headEnd/>
              <a:tailEnd/>
            </a:ln>
          </p:spPr>
          <p:txBody>
            <a:bodyPr lIns="0" tIns="0" rIns="0" bIns="0" anchor="ctr"/>
            <a:lstStyle/>
            <a:p>
              <a:endParaRPr lang="pl-PL"/>
            </a:p>
          </p:txBody>
        </p:sp>
        <p:sp>
          <p:nvSpPr>
            <p:cNvPr id="39945" name="AutoShape 7"/>
            <p:cNvSpPr>
              <a:spLocks/>
            </p:cNvSpPr>
            <p:nvPr/>
          </p:nvSpPr>
          <p:spPr bwMode="auto">
            <a:xfrm>
              <a:off x="0" y="-1"/>
              <a:ext cx="9144001" cy="333089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/>
              <a:r>
                <a:rPr lang="pl-PL" altLang="pl-PL">
                  <a:solidFill>
                    <a:srgbClr val="FFFFFF"/>
                  </a:solidFill>
                  <a:cs typeface="Arial" pitchFamily="34" charset="0"/>
                </a:rPr>
                <a:t>  </a:t>
              </a:r>
              <a:endParaRPr lang="pl-PL" altLang="pl-PL">
                <a:cs typeface="Arial" pitchFamily="34" charset="0"/>
              </a:endParaRPr>
            </a:p>
          </p:txBody>
        </p:sp>
      </p:grpSp>
      <p:pic>
        <p:nvPicPr>
          <p:cNvPr id="39943" name="Picture 8" descr="image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1938" y="1722438"/>
            <a:ext cx="3354387" cy="169386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pl-PL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Liczba posiłków, częstość ich spożycia oraz rozkład energii</a:t>
            </a:r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/>
            </a:r>
            <a:b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</a:b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uzależnione od rytmu dnia (godziny wstawania, liczby treningów i godzin w jakich się będą odbywać, możliwości ich przygotowania, itp.)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1918" name="Group 17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5"/>
        </p:xfrm>
        <a:graphic>
          <a:graphicData uri="http://schemas.openxmlformats.org/drawingml/2006/table">
            <a:tbl>
              <a:tblPr/>
              <a:tblGrid>
                <a:gridCol w="2925763"/>
                <a:gridCol w="1766887"/>
                <a:gridCol w="1768475"/>
                <a:gridCol w="1768475"/>
              </a:tblGrid>
              <a:tr h="646113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Rodzaj posiłku</a:t>
                      </a: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Liczba posiłków w ciągu dnia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477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śniadanie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30-35%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25-30%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25-30%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II śniadanie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5-10%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5-10%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obiad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35-40%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35-40%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30-35%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podwieczorek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5-10%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kolacja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25-30%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25-30%</a:t>
                      </a: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15-20%</a:t>
                      </a: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</a:rPr>
              <a:t>ZAPOTRZEBOWANIE NA MAKROSKŁADNIKI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>
          <a:xfrm>
            <a:off x="251520" y="1052513"/>
            <a:ext cx="8568630" cy="554513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  <a:buFont typeface="Arial" pitchFamily="34" charset="0"/>
              <a:buNone/>
            </a:pPr>
            <a:r>
              <a:rPr lang="pl-PL" sz="2000" dirty="0" smtClean="0">
                <a:solidFill>
                  <a:schemeClr val="hlink"/>
                </a:solidFill>
                <a:ea typeface="Times New Roman" pitchFamily="18" charset="0"/>
                <a:cs typeface="TimesNewRoman"/>
              </a:rPr>
              <a:t>Zapotrzebowanie na białko (</a:t>
            </a:r>
            <a:r>
              <a:rPr lang="pl-PL" sz="2000" b="1" dirty="0" smtClean="0">
                <a:solidFill>
                  <a:schemeClr val="hlink"/>
                </a:solidFill>
                <a:ea typeface="Times New Roman" pitchFamily="18" charset="0"/>
                <a:cs typeface="TimesNewRoman"/>
              </a:rPr>
              <a:t>10-30</a:t>
            </a:r>
            <a:r>
              <a:rPr lang="pl-PL" sz="2000" dirty="0" smtClean="0">
                <a:solidFill>
                  <a:schemeClr val="hlink"/>
                </a:solidFill>
                <a:ea typeface="Times New Roman" pitchFamily="18" charset="0"/>
                <a:cs typeface="TimesNewRoman"/>
              </a:rPr>
              <a:t>% ZE; </a:t>
            </a:r>
            <a:r>
              <a:rPr lang="pl-PL" sz="2000" b="1" dirty="0" smtClean="0">
                <a:solidFill>
                  <a:schemeClr val="hlink"/>
                </a:solidFill>
                <a:ea typeface="Times New Roman" pitchFamily="18" charset="0"/>
                <a:cs typeface="TimesNewRoman"/>
              </a:rPr>
              <a:t>1.0-2.7 </a:t>
            </a:r>
            <a:r>
              <a:rPr lang="pl-PL" sz="2000" dirty="0" smtClean="0">
                <a:solidFill>
                  <a:schemeClr val="hlink"/>
                </a:solidFill>
                <a:ea typeface="Times New Roman" pitchFamily="18" charset="0"/>
                <a:cs typeface="TimesNewRoman"/>
              </a:rPr>
              <a:t>g/kg mc) :</a:t>
            </a:r>
          </a:p>
          <a:p>
            <a:pPr algn="just">
              <a:lnSpc>
                <a:spcPct val="80000"/>
              </a:lnSpc>
            </a:pPr>
            <a:r>
              <a:rPr lang="pl-PL" sz="2000" dirty="0" smtClean="0">
                <a:solidFill>
                  <a:schemeClr val="tx2"/>
                </a:solidFill>
                <a:ea typeface="Times New Roman" pitchFamily="18" charset="0"/>
                <a:cs typeface="TimesNewRoman"/>
              </a:rPr>
              <a:t>dla osób o niskiej i umiarkowanej aktywności fizycznej określa się na poziomie 0,8-1g/kg masy ciała/dobę</a:t>
            </a:r>
          </a:p>
          <a:p>
            <a:pPr algn="just">
              <a:lnSpc>
                <a:spcPct val="80000"/>
              </a:lnSpc>
            </a:pPr>
            <a:r>
              <a:rPr lang="pl-PL" sz="2000" dirty="0" smtClean="0">
                <a:solidFill>
                  <a:schemeClr val="tx2"/>
                </a:solidFill>
                <a:ea typeface="Times New Roman" pitchFamily="18" charset="0"/>
                <a:cs typeface="TimesNewRoman"/>
              </a:rPr>
              <a:t>w treningach wytrzymałościowych 1,2-1,4g/kg mc/dobę</a:t>
            </a:r>
          </a:p>
          <a:p>
            <a:pPr algn="just">
              <a:lnSpc>
                <a:spcPct val="80000"/>
              </a:lnSpc>
              <a:buFont typeface="Arial" pitchFamily="34" charset="0"/>
              <a:buNone/>
            </a:pPr>
            <a:r>
              <a:rPr lang="pl-PL" sz="2000" dirty="0" smtClean="0">
                <a:solidFill>
                  <a:schemeClr val="hlink"/>
                </a:solidFill>
                <a:ea typeface="Times New Roman" pitchFamily="18" charset="0"/>
                <a:cs typeface="TimesNewRoman"/>
              </a:rPr>
              <a:t>Zapotrzebowanie </a:t>
            </a:r>
            <a:r>
              <a:rPr lang="pl-PL" sz="2000" dirty="0" smtClean="0">
                <a:solidFill>
                  <a:schemeClr val="hlink"/>
                </a:solidFill>
                <a:ea typeface="Times New Roman" pitchFamily="18" charset="0"/>
                <a:cs typeface="TimesNewRoman"/>
              </a:rPr>
              <a:t>na tłuszcze (</a:t>
            </a:r>
            <a:r>
              <a:rPr lang="pl-PL" sz="2000" b="1" dirty="0" smtClean="0">
                <a:solidFill>
                  <a:schemeClr val="hlink"/>
                </a:solidFill>
                <a:ea typeface="Times New Roman" pitchFamily="18" charset="0"/>
                <a:cs typeface="TimesNewRoman"/>
              </a:rPr>
              <a:t>15-30%</a:t>
            </a:r>
            <a:r>
              <a:rPr lang="pl-PL" sz="2000" dirty="0" smtClean="0">
                <a:solidFill>
                  <a:schemeClr val="hlink"/>
                </a:solidFill>
                <a:ea typeface="Times New Roman" pitchFamily="18" charset="0"/>
                <a:cs typeface="TimesNewRoman"/>
              </a:rPr>
              <a:t> ZE</a:t>
            </a:r>
            <a:r>
              <a:rPr lang="pl-PL" sz="2000" b="1" dirty="0" smtClean="0">
                <a:solidFill>
                  <a:schemeClr val="hlink"/>
                </a:solidFill>
                <a:ea typeface="Times New Roman" pitchFamily="18" charset="0"/>
                <a:cs typeface="TimesNewRoman"/>
              </a:rPr>
              <a:t>; 0.7-1.5 </a:t>
            </a:r>
            <a:r>
              <a:rPr lang="pl-PL" sz="2000" dirty="0" smtClean="0">
                <a:solidFill>
                  <a:schemeClr val="hlink"/>
                </a:solidFill>
                <a:ea typeface="Times New Roman" pitchFamily="18" charset="0"/>
                <a:cs typeface="TimesNewRoman"/>
              </a:rPr>
              <a:t>g/kg mc) :</a:t>
            </a:r>
          </a:p>
          <a:p>
            <a:pPr algn="just">
              <a:lnSpc>
                <a:spcPct val="80000"/>
              </a:lnSpc>
            </a:pPr>
            <a:r>
              <a:rPr lang="pl-PL" sz="2000" dirty="0" smtClean="0">
                <a:solidFill>
                  <a:schemeClr val="tx2"/>
                </a:solidFill>
                <a:ea typeface="Times New Roman" pitchFamily="18" charset="0"/>
                <a:cs typeface="TimesNewRoman"/>
              </a:rPr>
              <a:t>udział energii pochodzącej z tego składnika pokarmowego w diecie </a:t>
            </a:r>
            <a:r>
              <a:rPr lang="pl-PL" sz="2000" dirty="0" smtClean="0">
                <a:solidFill>
                  <a:schemeClr val="tx2"/>
                </a:solidFill>
                <a:ea typeface="Times New Roman" pitchFamily="18" charset="0"/>
                <a:cs typeface="TimesNewRoman"/>
              </a:rPr>
              <a:t>biegacza </a:t>
            </a:r>
            <a:r>
              <a:rPr lang="pl-PL" sz="2000" dirty="0" smtClean="0">
                <a:solidFill>
                  <a:schemeClr val="tx2"/>
                </a:solidFill>
                <a:ea typeface="Times New Roman" pitchFamily="18" charset="0"/>
                <a:cs typeface="TimesNewRoman"/>
              </a:rPr>
              <a:t>powinien stanowić </a:t>
            </a:r>
            <a:r>
              <a:rPr lang="pl-PL" sz="2000" dirty="0" smtClean="0">
                <a:solidFill>
                  <a:schemeClr val="tx2"/>
                </a:solidFill>
                <a:ea typeface="Times New Roman" pitchFamily="18" charset="0"/>
                <a:cs typeface="TimesNewRoman"/>
              </a:rPr>
              <a:t>(20-30</a:t>
            </a:r>
            <a:r>
              <a:rPr lang="pl-PL" sz="2000" dirty="0" smtClean="0">
                <a:solidFill>
                  <a:schemeClr val="tx2"/>
                </a:solidFill>
                <a:ea typeface="Times New Roman" pitchFamily="18" charset="0"/>
                <a:cs typeface="TimesNewRoman"/>
              </a:rPr>
              <a:t>%), a wyrażony na kilogram masy ciała powinien oscylować między 1</a:t>
            </a:r>
            <a:r>
              <a:rPr lang="pl-PL" sz="2000" dirty="0" smtClean="0">
                <a:solidFill>
                  <a:schemeClr val="tx2"/>
                </a:solidFill>
                <a:ea typeface="Times New Roman" pitchFamily="18" charset="0"/>
                <a:cs typeface="TimesNewRoman"/>
              </a:rPr>
              <a:t>- </a:t>
            </a:r>
            <a:r>
              <a:rPr lang="pl-PL" sz="2000" dirty="0" smtClean="0">
                <a:solidFill>
                  <a:schemeClr val="tx2"/>
                </a:solidFill>
                <a:ea typeface="Times New Roman" pitchFamily="18" charset="0"/>
                <a:cs typeface="TimesNewRoman"/>
              </a:rPr>
              <a:t>1,5g/kg mc.</a:t>
            </a:r>
          </a:p>
          <a:p>
            <a:pPr algn="just">
              <a:lnSpc>
                <a:spcPct val="80000"/>
              </a:lnSpc>
              <a:buFont typeface="Arial" pitchFamily="34" charset="0"/>
              <a:buNone/>
            </a:pPr>
            <a:r>
              <a:rPr lang="pl-PL" sz="2000" dirty="0" smtClean="0">
                <a:solidFill>
                  <a:schemeClr val="hlink"/>
                </a:solidFill>
                <a:ea typeface="Times New Roman" pitchFamily="18" charset="0"/>
                <a:cs typeface="TimesNewRoman"/>
              </a:rPr>
              <a:t>Zapotrzebowanie na węglowodany (</a:t>
            </a:r>
            <a:r>
              <a:rPr lang="pl-PL" sz="2000" b="1" dirty="0" smtClean="0">
                <a:solidFill>
                  <a:schemeClr val="hlink"/>
                </a:solidFill>
                <a:ea typeface="Times New Roman" pitchFamily="18" charset="0"/>
                <a:cs typeface="TimesNewRoman"/>
              </a:rPr>
              <a:t>45-70%</a:t>
            </a:r>
            <a:r>
              <a:rPr lang="pl-PL" sz="2000" dirty="0" smtClean="0">
                <a:solidFill>
                  <a:schemeClr val="hlink"/>
                </a:solidFill>
                <a:ea typeface="Times New Roman" pitchFamily="18" charset="0"/>
                <a:cs typeface="TimesNewRoman"/>
              </a:rPr>
              <a:t> ZE; </a:t>
            </a:r>
            <a:r>
              <a:rPr lang="pl-PL" sz="2000" b="1" dirty="0" smtClean="0">
                <a:solidFill>
                  <a:schemeClr val="hlink"/>
                </a:solidFill>
                <a:ea typeface="Times New Roman" pitchFamily="18" charset="0"/>
                <a:cs typeface="TimesNewRoman"/>
              </a:rPr>
              <a:t>3-12</a:t>
            </a:r>
            <a:r>
              <a:rPr lang="pl-PL" sz="2000" dirty="0" smtClean="0">
                <a:solidFill>
                  <a:schemeClr val="hlink"/>
                </a:solidFill>
                <a:ea typeface="Times New Roman" pitchFamily="18" charset="0"/>
                <a:cs typeface="TimesNewRoman"/>
              </a:rPr>
              <a:t> g/kg mc) :</a:t>
            </a:r>
            <a:r>
              <a:rPr lang="pl-PL" sz="2000" dirty="0" smtClean="0">
                <a:solidFill>
                  <a:srgbClr val="000000"/>
                </a:solidFill>
                <a:ea typeface="Times New Roman" pitchFamily="18" charset="0"/>
                <a:cs typeface="TimesNewRoman"/>
              </a:rPr>
              <a:t> </a:t>
            </a:r>
          </a:p>
          <a:p>
            <a:pPr algn="just">
              <a:lnSpc>
                <a:spcPct val="80000"/>
              </a:lnSpc>
            </a:pPr>
            <a:r>
              <a:rPr lang="pl-PL" sz="2000" dirty="0" smtClean="0">
                <a:solidFill>
                  <a:schemeClr val="tx2"/>
                </a:solidFill>
                <a:ea typeface="Times New Roman" pitchFamily="18" charset="0"/>
                <a:cs typeface="TimesNewRoman"/>
              </a:rPr>
              <a:t>3-5g/kg masy ciała przy niskiej intensywności ćwiczeń, 5-7g/kg masy ciała przy umiarkowanej intensywności, 6-10g/kg masy ciała przy treningach wytrzymałościowych (1-3godzin/dzień o wysokiej intensywności) oraz 8-12g/kg masy ciała przy ekstremalnych obciążeniach (&gt;4-5h/dzień o wysokiej intensywności) </a:t>
            </a:r>
          </a:p>
          <a:p>
            <a:pPr algn="just">
              <a:lnSpc>
                <a:spcPct val="80000"/>
              </a:lnSpc>
            </a:pPr>
            <a:r>
              <a:rPr lang="pl-PL" sz="2000" dirty="0" smtClean="0">
                <a:solidFill>
                  <a:schemeClr val="tx2"/>
                </a:solidFill>
                <a:ea typeface="Times New Roman" pitchFamily="18" charset="0"/>
                <a:cs typeface="TimesNewRoman"/>
              </a:rPr>
              <a:t>Udział energii z węglowodanów: 45-70% całkowitego zapotrzebowania energetycznego </a:t>
            </a:r>
          </a:p>
          <a:p>
            <a:pPr algn="just">
              <a:lnSpc>
                <a:spcPct val="80000"/>
              </a:lnSpc>
            </a:pPr>
            <a:r>
              <a:rPr lang="pl-PL" sz="2000" dirty="0" smtClean="0">
                <a:solidFill>
                  <a:schemeClr val="tx2"/>
                </a:solidFill>
                <a:ea typeface="Times New Roman" pitchFamily="18" charset="0"/>
                <a:cs typeface="TimesNewRoman"/>
              </a:rPr>
              <a:t>nie </a:t>
            </a:r>
            <a:r>
              <a:rPr lang="pl-PL" sz="2000" dirty="0" smtClean="0">
                <a:solidFill>
                  <a:schemeClr val="tx2"/>
                </a:solidFill>
                <a:ea typeface="Times New Roman" pitchFamily="18" charset="0"/>
                <a:cs typeface="TimesNewRoman"/>
              </a:rPr>
              <a:t>więcej niż 25% węglowodanów prostych (jedno i dwucukrów</a:t>
            </a:r>
            <a:r>
              <a:rPr lang="pl-PL" sz="2000" dirty="0" smtClean="0">
                <a:solidFill>
                  <a:schemeClr val="tx2"/>
                </a:solidFill>
                <a:ea typeface="Times New Roman" pitchFamily="18" charset="0"/>
                <a:cs typeface="TimesNewRoman"/>
              </a:rPr>
              <a:t>)</a:t>
            </a:r>
          </a:p>
          <a:p>
            <a:pPr algn="just">
              <a:lnSpc>
                <a:spcPct val="80000"/>
              </a:lnSpc>
            </a:pPr>
            <a:endParaRPr lang="pl-PL" sz="2000" dirty="0" smtClean="0">
              <a:solidFill>
                <a:schemeClr val="tx2"/>
              </a:solidFill>
              <a:ea typeface="Times New Roman" pitchFamily="18" charset="0"/>
              <a:cs typeface="TimesNewRoman"/>
            </a:endParaRPr>
          </a:p>
          <a:p>
            <a:pPr algn="just">
              <a:lnSpc>
                <a:spcPct val="80000"/>
              </a:lnSpc>
              <a:buNone/>
            </a:pPr>
            <a:r>
              <a:rPr lang="pl-PL" sz="1800" i="1" dirty="0" smtClean="0"/>
              <a:t>[</a:t>
            </a:r>
            <a:r>
              <a:rPr lang="en-US" sz="1800" dirty="0" smtClean="0"/>
              <a:t>Rodriguez </a:t>
            </a:r>
            <a:r>
              <a:rPr lang="pl-PL" sz="1800" dirty="0" smtClean="0"/>
              <a:t>et al., 2009; </a:t>
            </a:r>
            <a:r>
              <a:rPr lang="en-US" sz="1800" dirty="0" err="1" smtClean="0"/>
              <a:t>Kreider</a:t>
            </a:r>
            <a:r>
              <a:rPr lang="en-US" sz="1800" dirty="0" smtClean="0"/>
              <a:t> </a:t>
            </a:r>
            <a:r>
              <a:rPr lang="pl-PL" sz="1800" dirty="0" smtClean="0"/>
              <a:t>et al., 2010; </a:t>
            </a:r>
            <a:r>
              <a:rPr lang="pl-PL" sz="1800" i="1" dirty="0" err="1" smtClean="0"/>
              <a:t>Potgieter</a:t>
            </a:r>
            <a:r>
              <a:rPr lang="pl-PL" sz="1800" i="1" dirty="0" smtClean="0"/>
              <a:t>, 2013; </a:t>
            </a:r>
            <a:r>
              <a:rPr lang="pl-PL" sz="1800" i="1" dirty="0" err="1" smtClean="0"/>
              <a:t>Maughan</a:t>
            </a:r>
            <a:r>
              <a:rPr lang="pl-PL" sz="1800" i="1" dirty="0" smtClean="0"/>
              <a:t>, </a:t>
            </a:r>
            <a:r>
              <a:rPr lang="pl-PL" sz="1800" i="1" dirty="0" smtClean="0"/>
              <a:t>2014; </a:t>
            </a:r>
          </a:p>
          <a:p>
            <a:pPr algn="just">
              <a:lnSpc>
                <a:spcPct val="80000"/>
              </a:lnSpc>
              <a:buNone/>
            </a:pPr>
            <a:r>
              <a:rPr lang="en-US" sz="1800" dirty="0" err="1" smtClean="0"/>
              <a:t>Munteanu</a:t>
            </a:r>
            <a:r>
              <a:rPr lang="pl-PL" sz="1800" dirty="0" smtClean="0"/>
              <a:t> et al., 2014</a:t>
            </a:r>
            <a:r>
              <a:rPr lang="pl-PL" sz="1800" i="1" dirty="0" smtClean="0"/>
              <a:t>]</a:t>
            </a:r>
            <a:endParaRPr lang="en-US" sz="1800" dirty="0" smtClean="0">
              <a:ea typeface="Times New Roman" pitchFamily="18" charset="0"/>
              <a:cs typeface="TimesNew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Group 2"/>
          <p:cNvGraphicFramePr>
            <a:graphicFrameLocks noGrp="1"/>
          </p:cNvGraphicFramePr>
          <p:nvPr/>
        </p:nvGraphicFramePr>
        <p:xfrm>
          <a:off x="683568" y="548680"/>
          <a:ext cx="7704855" cy="6067150"/>
        </p:xfrm>
        <a:graphic>
          <a:graphicData uri="http://schemas.openxmlformats.org/drawingml/2006/table">
            <a:tbl>
              <a:tblPr/>
              <a:tblGrid>
                <a:gridCol w="2330045"/>
                <a:gridCol w="1791604"/>
                <a:gridCol w="1940635"/>
                <a:gridCol w="1642571"/>
              </a:tblGrid>
              <a:tr h="84976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Witamina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Dawka zalecana osobom dorosłym (19-30lat) o umiarkowanej aktywności fizycznej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Dawki zalecane w sporcie wyczynowym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90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Kobiety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Mężczyźni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82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Witamina B</a:t>
                      </a:r>
                      <a:r>
                        <a:rPr kumimoji="0" lang="pl-PL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][mg]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5- 10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2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Witamina B</a:t>
                      </a:r>
                      <a:r>
                        <a:rPr kumimoji="0" lang="pl-PL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2    </a:t>
                      </a: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[mg]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10-15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2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Witamina B</a:t>
                      </a:r>
                      <a:r>
                        <a:rPr kumimoji="0" lang="pl-PL" sz="18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3    </a:t>
                      </a: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[mg]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25-35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2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Witamina B</a:t>
                      </a:r>
                      <a:r>
                        <a:rPr kumimoji="0" lang="pl-PL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5    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[mg]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15-50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2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Witamina B</a:t>
                      </a:r>
                      <a:r>
                        <a:rPr kumimoji="0" lang="pl-PL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6    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[mg]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15-30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2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Witamina B</a:t>
                      </a:r>
                      <a:r>
                        <a:rPr kumimoji="0" lang="pl-PL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7    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[µg]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150-300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2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Witamina B</a:t>
                      </a:r>
                      <a:r>
                        <a:rPr kumimoji="0" lang="pl-PL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9    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[µg]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400-600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2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Witamina B</a:t>
                      </a:r>
                      <a:r>
                        <a:rPr kumimoji="0" lang="pl-PL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12  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[µg]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5-15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2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Witamina C    [mg]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100-500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2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Witamina A    [µg]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700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900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2000-3000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2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Witamina D    [µg]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2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Witamina E    [mg]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100-400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2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Witamina K    [µg]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90-120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611560" y="116632"/>
            <a:ext cx="8208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 smtClean="0">
                <a:latin typeface="+mj-lt"/>
              </a:rPr>
              <a:t>Rekomendowane zapotrzebowanie na witaminy</a:t>
            </a:r>
            <a:endParaRPr lang="pl-PL" sz="2200" b="1" dirty="0"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Group 2"/>
          <p:cNvGraphicFramePr>
            <a:graphicFrameLocks noGrp="1"/>
          </p:cNvGraphicFramePr>
          <p:nvPr/>
        </p:nvGraphicFramePr>
        <p:xfrm>
          <a:off x="539552" y="640040"/>
          <a:ext cx="8099425" cy="5669280"/>
        </p:xfrm>
        <a:graphic>
          <a:graphicData uri="http://schemas.openxmlformats.org/drawingml/2006/table">
            <a:tbl>
              <a:tblPr/>
              <a:tblGrid>
                <a:gridCol w="1800225"/>
                <a:gridCol w="1727200"/>
                <a:gridCol w="1728787"/>
                <a:gridCol w="2843213"/>
              </a:tblGrid>
              <a:tr h="2746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Składnik mineralny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Dawka zalecana osobom dorosłym (19-30lat) o umiarkowanej aktywności fizycznej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Dawki zalecane w sporcie wyczynowym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Kobiety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Mężczyźni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Wapń [mg]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2000-4500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Fosfor [mg]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700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1250-3400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Potas [mg]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4700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9000-13000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Sód [mg]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12000-16000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Chlor [mg]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wraz z chlorkiem-sodu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Magnez [mg]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310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500-1000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Żelazo [mg]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do 24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Cynk [mg]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40-50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Selen [µg]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80-250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Jod [µg]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200-300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Miedź [µg]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2000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Chrom [µg]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bd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bd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251520" y="116632"/>
            <a:ext cx="8712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 smtClean="0">
                <a:latin typeface="+mj-lt"/>
              </a:rPr>
              <a:t>Rekomendowane zapotrzebowanie na składniki mineralne</a:t>
            </a:r>
            <a:endParaRPr lang="pl-PL" sz="2200" b="1" dirty="0">
              <a:latin typeface="+mj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Odlewnia metali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213</TotalTime>
  <Words>2254</Words>
  <Application>Microsoft Office PowerPoint</Application>
  <PresentationFormat>Pokaz na ekranie (4:3)</PresentationFormat>
  <Paragraphs>682</Paragraphs>
  <Slides>59</Slides>
  <Notes>23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59</vt:i4>
      </vt:variant>
    </vt:vector>
  </HeadingPairs>
  <TitlesOfParts>
    <vt:vector size="60" baseType="lpstr">
      <vt:lpstr>Kapitał</vt:lpstr>
      <vt:lpstr>BILANSOWANIE DIETY BIEGACZA</vt:lpstr>
      <vt:lpstr>Slajd 2</vt:lpstr>
      <vt:lpstr>Wyznaczenie wartości metabolizmu podstawowego (PPM) wg FAO/WHO/UNU (2004)</vt:lpstr>
      <vt:lpstr>Slajd 4</vt:lpstr>
      <vt:lpstr>Slajd 5</vt:lpstr>
      <vt:lpstr>Liczba posiłków, częstość ich spożycia oraz rozkład energii  uzależnione od rytmu dnia (godziny wstawania, liczby treningów i godzin w jakich się będą odbywać, możliwości ich przygotowania, itp.) </vt:lpstr>
      <vt:lpstr>ZAPOTRZEBOWANIE NA MAKROSKŁADNIKI</vt:lpstr>
      <vt:lpstr>Slajd 8</vt:lpstr>
      <vt:lpstr>Slajd 9</vt:lpstr>
      <vt:lpstr>Slajd 10</vt:lpstr>
      <vt:lpstr>Odwodnienie a funkcje fizjologiczne</vt:lpstr>
      <vt:lpstr>Wpływ utraty wody na wydolność fizyczną organizmu [Gleeson i wsp. 1996]</vt:lpstr>
      <vt:lpstr>WODA JAKO NAPÓJ SPORTOWY? </vt:lpstr>
      <vt:lpstr>NATURALNE WODY MINERALNE- ZAWARTOŚĆ SKŁADNIKÓW MINERALNYCH [MG/L]</vt:lpstr>
      <vt:lpstr>NATURALNE WODY MINERALNE- ZAWARTOŚĆ SKŁADNIKÓW MINERALNYCH [MG/L]</vt:lpstr>
      <vt:lpstr>Slajd 16</vt:lpstr>
      <vt:lpstr>Bilans wodny- ocena stopnia odwodnienia</vt:lpstr>
      <vt:lpstr>Slajd 18</vt:lpstr>
      <vt:lpstr>Slajd 19</vt:lpstr>
      <vt:lpstr>Sód</vt:lpstr>
      <vt:lpstr>Slajd 21</vt:lpstr>
      <vt:lpstr>Napoje sportowe</vt:lpstr>
      <vt:lpstr>Domowe napoje izotoniczne</vt:lpstr>
      <vt:lpstr>Slajd 24</vt:lpstr>
      <vt:lpstr>Slajd 25</vt:lpstr>
      <vt:lpstr>Slajd 26</vt:lpstr>
      <vt:lpstr>Slajd 27</vt:lpstr>
      <vt:lpstr>KLASYFIKACJA CHEMICZNA WĘGLOWODANÓW</vt:lpstr>
      <vt:lpstr>WĘGLOWODANY PROSTE</vt:lpstr>
      <vt:lpstr>INDEKS GLIKEMICZNY</vt:lpstr>
      <vt:lpstr>RÓŻNICA POMIĘDZY  WYSOKIM A NISKIM IG </vt:lpstr>
      <vt:lpstr>ŁADUNEK GLIKEMICZNY</vt:lpstr>
      <vt:lpstr>IG W DIECIE SPORTOWCÓW</vt:lpstr>
      <vt:lpstr>GLIKOGEN</vt:lpstr>
      <vt:lpstr>ZALEŻNOŚĆ CZASU WYSIŁKU OD ZGROMADZONEGO GLIKOGENU</vt:lpstr>
      <vt:lpstr>OBRÓT GLUKOZY W ORGANIZMIE </vt:lpstr>
      <vt:lpstr>WĘGLOWODANY W DIECIE SPORTOWCÓW</vt:lpstr>
      <vt:lpstr>ŹRÓDŁA WĘGLOWODANÓW W DIECIE</vt:lpstr>
      <vt:lpstr>ŹRÓDŁA WĘGLOWODANÓW W DIECIE</vt:lpstr>
      <vt:lpstr>Slajd 40</vt:lpstr>
      <vt:lpstr>Slajd 41</vt:lpstr>
      <vt:lpstr>DLACZEGO SPORTOWCY   POTRZEBUJĄ WIĘCEJ BIAŁKA?</vt:lpstr>
      <vt:lpstr>ROLA BIAŁKA W DIECIE SPORTOWCA</vt:lpstr>
      <vt:lpstr>ROLA BIAŁKA W DIECIE SPORTOWCA</vt:lpstr>
      <vt:lpstr>Slajd 45</vt:lpstr>
      <vt:lpstr>ŹRÓDŁA BIAŁKA W DIECIE</vt:lpstr>
      <vt:lpstr>Slajd 47</vt:lpstr>
      <vt:lpstr>Slajd 48</vt:lpstr>
      <vt:lpstr>KWASY TŁUSZCZOWE NASYCONE </vt:lpstr>
      <vt:lpstr>TŁUSTE MIĘSO I WĘDLINY </vt:lpstr>
      <vt:lpstr>KWASY TŁUSZCZOWE JEDNONIENASYCONE</vt:lpstr>
      <vt:lpstr>OLEJE ROŚLINNE</vt:lpstr>
      <vt:lpstr>KWASY TŁUSZCZOWE WIELONIENASYCONE </vt:lpstr>
      <vt:lpstr>TŁUSTE RYBY</vt:lpstr>
      <vt:lpstr>Slajd 55</vt:lpstr>
      <vt:lpstr>Slajd 56</vt:lpstr>
      <vt:lpstr>Slajd 57</vt:lpstr>
      <vt:lpstr>Slajd 58</vt:lpstr>
      <vt:lpstr>Slajd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BILANSOWANIE DIETY BIEGACZA</dc:title>
  <dc:creator>Małgosia</dc:creator>
  <cp:lastModifiedBy>Małgosia</cp:lastModifiedBy>
  <cp:revision>24</cp:revision>
  <dcterms:created xsi:type="dcterms:W3CDTF">2016-05-20T05:17:39Z</dcterms:created>
  <dcterms:modified xsi:type="dcterms:W3CDTF">2016-05-20T08:51:12Z</dcterms:modified>
</cp:coreProperties>
</file>